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8288000" cy="10287000"/>
  <p:notesSz cx="6858000" cy="9144000"/>
  <p:embeddedFontLst>
    <p:embeddedFont>
      <p:font typeface="Recoleta Bold" charset="1" panose="00000800000000000000"/>
      <p:regular r:id="rId33"/>
    </p:embeddedFont>
    <p:embeddedFont>
      <p:font typeface="Glacial Indifference" charset="1" panose="00000000000000000000"/>
      <p:regular r:id="rId34"/>
    </p:embeddedFont>
    <p:embeddedFont>
      <p:font typeface="Roboto" charset="1" panose="02000000000000000000"/>
      <p:regular r:id="rId35"/>
    </p:embeddedFont>
    <p:embeddedFont>
      <p:font typeface="Roboto Bold" charset="1" panose="02000000000000000000"/>
      <p:regular r:id="rId36"/>
    </p:embeddedFont>
    <p:embeddedFont>
      <p:font typeface="League Spartan" charset="1" panose="00000800000000000000"/>
      <p:regular r:id="rId37"/>
    </p:embeddedFont>
    <p:embeddedFont>
      <p:font typeface="Abril Fatface" charset="1" panose="02000503000000020003"/>
      <p:regular r:id="rId38"/>
    </p:embeddedFont>
    <p:embeddedFont>
      <p:font typeface="Recoleta Alt Bold" charset="1" panose="00000800000000000000"/>
      <p:regular r:id="rId39"/>
    </p:embeddedFont>
    <p:embeddedFont>
      <p:font typeface="Contrail One" charset="1" panose="0200000000000000000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../media/image41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Relationship Id="rId5" Target="../media/image4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47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48.png" Type="http://schemas.openxmlformats.org/officeDocument/2006/relationships/image"/><Relationship Id="rId4" Target="../media/image49.svg" Type="http://schemas.openxmlformats.org/officeDocument/2006/relationships/image"/><Relationship Id="rId5" Target="../media/image50.png" Type="http://schemas.openxmlformats.org/officeDocument/2006/relationships/image"/><Relationship Id="rId6" Target="../media/image51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47.sv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Relationship Id="rId6" Target="../media/image2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47.svg" Type="http://schemas.openxmlformats.org/officeDocument/2006/relationships/image"/><Relationship Id="rId4" Target="../media/image55.png" Type="http://schemas.openxmlformats.org/officeDocument/2006/relationships/image"/><Relationship Id="rId5" Target="../media/image56.svg" Type="http://schemas.openxmlformats.org/officeDocument/2006/relationships/image"/><Relationship Id="rId6" Target="../media/image5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8.png" Type="http://schemas.openxmlformats.org/officeDocument/2006/relationships/image"/><Relationship Id="rId3" Target="../media/image59.svg" Type="http://schemas.openxmlformats.org/officeDocument/2006/relationships/image"/><Relationship Id="rId4" Target="../media/image60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2.png" Type="http://schemas.openxmlformats.org/officeDocument/2006/relationships/image"/><Relationship Id="rId3" Target="../media/image63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4.jpeg" Type="http://schemas.openxmlformats.org/officeDocument/2006/relationships/image"/><Relationship Id="rId3" Target="../media/image55.png" Type="http://schemas.openxmlformats.org/officeDocument/2006/relationships/image"/><Relationship Id="rId4" Target="../media/image56.svg" Type="http://schemas.openxmlformats.org/officeDocument/2006/relationships/image"/><Relationship Id="rId5" Target="../media/image5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18.jpeg" Type="http://schemas.openxmlformats.org/officeDocument/2006/relationships/image"/><Relationship Id="rId16" Target="../media/image19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pn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81200" y="-1790700"/>
            <a:ext cx="11125200" cy="13449300"/>
            <a:chOff x="0" y="0"/>
            <a:chExt cx="2587296" cy="31277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87296" cy="3127792"/>
            </a:xfrm>
            <a:custGeom>
              <a:avLst/>
              <a:gdLst/>
              <a:ahLst/>
              <a:cxnLst/>
              <a:rect r="r" b="b" t="t" l="l"/>
              <a:pathLst>
                <a:path h="3127792" w="2587296">
                  <a:moveTo>
                    <a:pt x="0" y="0"/>
                  </a:moveTo>
                  <a:lnTo>
                    <a:pt x="2587296" y="0"/>
                  </a:lnTo>
                  <a:lnTo>
                    <a:pt x="2587296" y="3127792"/>
                  </a:lnTo>
                  <a:lnTo>
                    <a:pt x="0" y="3127792"/>
                  </a:lnTo>
                  <a:close/>
                </a:path>
              </a:pathLst>
            </a:custGeom>
            <a:solidFill>
              <a:srgbClr val="99AC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144000" y="-2445632"/>
            <a:ext cx="9144000" cy="13449300"/>
            <a:chOff x="0" y="0"/>
            <a:chExt cx="2126544" cy="312779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26544" cy="3127792"/>
            </a:xfrm>
            <a:custGeom>
              <a:avLst/>
              <a:gdLst/>
              <a:ahLst/>
              <a:cxnLst/>
              <a:rect r="r" b="b" t="t" l="l"/>
              <a:pathLst>
                <a:path h="3127792" w="2126544">
                  <a:moveTo>
                    <a:pt x="0" y="0"/>
                  </a:moveTo>
                  <a:lnTo>
                    <a:pt x="2126544" y="0"/>
                  </a:lnTo>
                  <a:lnTo>
                    <a:pt x="2126544" y="3127792"/>
                  </a:lnTo>
                  <a:lnTo>
                    <a:pt x="0" y="3127792"/>
                  </a:lnTo>
                  <a:close/>
                </a:path>
              </a:pathLst>
            </a:custGeom>
            <a:solidFill>
              <a:srgbClr val="99E17A">
                <a:alpha val="58824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533400" y="7200963"/>
            <a:ext cx="18821400" cy="3086037"/>
            <a:chOff x="0" y="0"/>
            <a:chExt cx="4492325" cy="7365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92325" cy="736581"/>
            </a:xfrm>
            <a:custGeom>
              <a:avLst/>
              <a:gdLst/>
              <a:ahLst/>
              <a:cxnLst/>
              <a:rect r="r" b="b" t="t" l="l"/>
              <a:pathLst>
                <a:path h="736581" w="4492325">
                  <a:moveTo>
                    <a:pt x="0" y="0"/>
                  </a:moveTo>
                  <a:lnTo>
                    <a:pt x="4492325" y="0"/>
                  </a:lnTo>
                  <a:lnTo>
                    <a:pt x="4492325" y="736581"/>
                  </a:lnTo>
                  <a:lnTo>
                    <a:pt x="0" y="73658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5663943" y="8057656"/>
            <a:ext cx="2048757" cy="2019301"/>
          </a:xfrm>
          <a:custGeom>
            <a:avLst/>
            <a:gdLst/>
            <a:ahLst/>
            <a:cxnLst/>
            <a:rect r="r" b="b" t="t" l="l"/>
            <a:pathLst>
              <a:path h="2019301" w="2048757">
                <a:moveTo>
                  <a:pt x="0" y="0"/>
                </a:moveTo>
                <a:lnTo>
                  <a:pt x="2048757" y="0"/>
                </a:lnTo>
                <a:lnTo>
                  <a:pt x="2048757" y="2019301"/>
                </a:lnTo>
                <a:lnTo>
                  <a:pt x="0" y="20193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21" t="0" r="-1321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31317" y="8267699"/>
            <a:ext cx="4446872" cy="2019301"/>
          </a:xfrm>
          <a:custGeom>
            <a:avLst/>
            <a:gdLst/>
            <a:ahLst/>
            <a:cxnLst/>
            <a:rect r="r" b="b" t="t" l="l"/>
            <a:pathLst>
              <a:path h="2019301" w="4446872">
                <a:moveTo>
                  <a:pt x="0" y="0"/>
                </a:moveTo>
                <a:lnTo>
                  <a:pt x="4446872" y="0"/>
                </a:lnTo>
                <a:lnTo>
                  <a:pt x="4446872" y="2019301"/>
                </a:lnTo>
                <a:lnTo>
                  <a:pt x="0" y="20193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5524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87108" y="1066800"/>
            <a:ext cx="8960383" cy="1085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36"/>
              </a:lnSpc>
            </a:pPr>
            <a:r>
              <a:rPr lang="en-US" sz="7400" b="true">
                <a:solidFill>
                  <a:srgbClr val="000000"/>
                </a:solidFill>
                <a:latin typeface="Recoleta Bold"/>
                <a:ea typeface="Recoleta Bold"/>
                <a:cs typeface="Recoleta Bold"/>
                <a:sym typeface="Recoleta Bold"/>
              </a:rPr>
              <a:t>Geef nieuwkomers 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597400" y="3496749"/>
            <a:ext cx="8115300" cy="1085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36"/>
              </a:lnSpc>
            </a:pPr>
            <a:r>
              <a:rPr lang="en-US" sz="7400" b="true">
                <a:solidFill>
                  <a:srgbClr val="000000"/>
                </a:solidFill>
                <a:latin typeface="Recoleta Bold"/>
                <a:ea typeface="Recoleta Bold"/>
                <a:cs typeface="Recoleta Bold"/>
                <a:sym typeface="Recoleta Bold"/>
              </a:rPr>
              <a:t>op jouw school.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086350" y="2285239"/>
            <a:ext cx="8115300" cy="9880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00"/>
              </a:lnSpc>
              <a:spcBef>
                <a:spcPct val="0"/>
              </a:spcBef>
            </a:pPr>
            <a:r>
              <a:rPr lang="en-US" b="true" sz="7400" spc="74">
                <a:solidFill>
                  <a:srgbClr val="000000"/>
                </a:solidFill>
                <a:latin typeface="Recoleta Bold"/>
                <a:ea typeface="Recoleta Bold"/>
                <a:cs typeface="Recoleta Bold"/>
                <a:sym typeface="Recoleta Bold"/>
              </a:rPr>
              <a:t>een</a:t>
            </a:r>
            <a:r>
              <a:rPr lang="en-US" b="true" sz="7400" spc="74">
                <a:solidFill>
                  <a:srgbClr val="000000"/>
                </a:solidFill>
                <a:latin typeface="Recoleta Bold"/>
                <a:ea typeface="Recoleta Bold"/>
                <a:cs typeface="Recoleta Bold"/>
                <a:sym typeface="Recoleta Bold"/>
              </a:rPr>
              <a:t> eerlijke kans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067300" y="8048131"/>
            <a:ext cx="9871733" cy="175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6"/>
              </a:lnSpc>
            </a:pPr>
            <a:r>
              <a:rPr lang="en-US" sz="3847">
                <a:solidFill>
                  <a:srgbClr val="010A4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Ryanne Kamp - Docent NT2  </a:t>
            </a:r>
          </a:p>
          <a:p>
            <a:pPr algn="ctr">
              <a:lnSpc>
                <a:spcPts val="4616"/>
              </a:lnSpc>
            </a:pPr>
            <a:r>
              <a:rPr lang="en-US" sz="3847">
                <a:solidFill>
                  <a:srgbClr val="010A4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Koning Willem2College Tilburg </a:t>
            </a:r>
          </a:p>
          <a:p>
            <a:pPr algn="ctr">
              <a:lnSpc>
                <a:spcPts val="4616"/>
              </a:lnSpc>
              <a:spcBef>
                <a:spcPct val="0"/>
              </a:spcBef>
            </a:pPr>
            <a:r>
              <a:rPr lang="en-US" sz="3847">
                <a:solidFill>
                  <a:srgbClr val="010A4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Het Taalwiel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067300" y="4921260"/>
            <a:ext cx="8115300" cy="140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8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Een eerlijk verhaal hoe wij het doen op het Willem 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A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4403" y="1028700"/>
            <a:ext cx="16019194" cy="8406433"/>
            <a:chOff x="0" y="0"/>
            <a:chExt cx="2593379" cy="13609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93379" cy="1360934"/>
            </a:xfrm>
            <a:custGeom>
              <a:avLst/>
              <a:gdLst/>
              <a:ahLst/>
              <a:cxnLst/>
              <a:rect r="r" b="b" t="t" l="l"/>
              <a:pathLst>
                <a:path h="1360934" w="2593379">
                  <a:moveTo>
                    <a:pt x="0" y="0"/>
                  </a:moveTo>
                  <a:lnTo>
                    <a:pt x="2593379" y="0"/>
                  </a:lnTo>
                  <a:lnTo>
                    <a:pt x="2593379" y="1360934"/>
                  </a:lnTo>
                  <a:lnTo>
                    <a:pt x="0" y="1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07232" y="7168453"/>
            <a:ext cx="13554713" cy="2266680"/>
            <a:chOff x="0" y="0"/>
            <a:chExt cx="6925884" cy="11581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925884" cy="1158177"/>
            </a:xfrm>
            <a:custGeom>
              <a:avLst/>
              <a:gdLst/>
              <a:ahLst/>
              <a:cxnLst/>
              <a:rect r="r" b="b" t="t" l="l"/>
              <a:pathLst>
                <a:path h="1158177" w="6925884">
                  <a:moveTo>
                    <a:pt x="0" y="0"/>
                  </a:moveTo>
                  <a:lnTo>
                    <a:pt x="6925884" y="0"/>
                  </a:lnTo>
                  <a:lnTo>
                    <a:pt x="6925884" y="1158177"/>
                  </a:lnTo>
                  <a:lnTo>
                    <a:pt x="0" y="1158177"/>
                  </a:lnTo>
                  <a:close/>
                </a:path>
              </a:pathLst>
            </a:custGeom>
            <a:solidFill>
              <a:srgbClr val="007F2D">
                <a:alpha val="50980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3983680" y="4718145"/>
            <a:ext cx="11205684" cy="2266680"/>
            <a:chOff x="0" y="0"/>
            <a:chExt cx="5725630" cy="115817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725630" cy="1158177"/>
            </a:xfrm>
            <a:custGeom>
              <a:avLst/>
              <a:gdLst/>
              <a:ahLst/>
              <a:cxnLst/>
              <a:rect r="r" b="b" t="t" l="l"/>
              <a:pathLst>
                <a:path h="1158177" w="5725630">
                  <a:moveTo>
                    <a:pt x="0" y="0"/>
                  </a:moveTo>
                  <a:lnTo>
                    <a:pt x="5725630" y="0"/>
                  </a:lnTo>
                  <a:lnTo>
                    <a:pt x="5725630" y="1158177"/>
                  </a:lnTo>
                  <a:lnTo>
                    <a:pt x="0" y="1158177"/>
                  </a:lnTo>
                  <a:close/>
                </a:path>
              </a:pathLst>
            </a:custGeom>
            <a:solidFill>
              <a:srgbClr val="F9943B">
                <a:alpha val="67843"/>
              </a:srgbClr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5133551" y="3071288"/>
            <a:ext cx="8608190" cy="1465512"/>
            <a:chOff x="0" y="0"/>
            <a:chExt cx="4398421" cy="74881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98421" cy="748814"/>
            </a:xfrm>
            <a:custGeom>
              <a:avLst/>
              <a:gdLst/>
              <a:ahLst/>
              <a:cxnLst/>
              <a:rect r="r" b="b" t="t" l="l"/>
              <a:pathLst>
                <a:path h="748814" w="4398421">
                  <a:moveTo>
                    <a:pt x="0" y="0"/>
                  </a:moveTo>
                  <a:lnTo>
                    <a:pt x="4398421" y="0"/>
                  </a:lnTo>
                  <a:lnTo>
                    <a:pt x="4398421" y="748814"/>
                  </a:lnTo>
                  <a:lnTo>
                    <a:pt x="0" y="748814"/>
                  </a:lnTo>
                  <a:close/>
                </a:path>
              </a:pathLst>
            </a:custGeom>
            <a:solidFill>
              <a:srgbClr val="BD0000">
                <a:alpha val="62745"/>
              </a:srgbClr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8488137">
            <a:off x="14376592" y="3546197"/>
            <a:ext cx="2297017" cy="2343895"/>
          </a:xfrm>
          <a:custGeom>
            <a:avLst/>
            <a:gdLst/>
            <a:ahLst/>
            <a:cxnLst/>
            <a:rect r="r" b="b" t="t" l="l"/>
            <a:pathLst>
              <a:path h="2343895" w="2297017">
                <a:moveTo>
                  <a:pt x="0" y="0"/>
                </a:moveTo>
                <a:lnTo>
                  <a:pt x="2297017" y="0"/>
                </a:lnTo>
                <a:lnTo>
                  <a:pt x="2297017" y="2343895"/>
                </a:lnTo>
                <a:lnTo>
                  <a:pt x="0" y="2343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247485" y="6908778"/>
            <a:ext cx="10370760" cy="315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  <a:spcBef>
                <a:spcPct val="0"/>
              </a:spcBef>
            </a:pPr>
          </a:p>
          <a:p>
            <a:pPr algn="ctr">
              <a:lnSpc>
                <a:spcPts val="6240"/>
              </a:lnSpc>
              <a:spcBef>
                <a:spcPct val="0"/>
              </a:spcBef>
            </a:pPr>
            <a:r>
              <a:rPr lang="en-US" b="true" sz="4800" spc="-48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Basisondersteuning, Niveau 1</a:t>
            </a:r>
          </a:p>
          <a:p>
            <a:pPr algn="ctr">
              <a:lnSpc>
                <a:spcPts val="6240"/>
              </a:lnSpc>
              <a:spcBef>
                <a:spcPct val="0"/>
              </a:spcBef>
            </a:pPr>
          </a:p>
          <a:p>
            <a:pPr algn="ctr">
              <a:lnSpc>
                <a:spcPts val="624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3963868" y="4660624"/>
            <a:ext cx="10937993" cy="1595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60"/>
              </a:lnSpc>
            </a:pPr>
            <a:r>
              <a:rPr lang="en-US" sz="4892" spc="-4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ctr">
              <a:lnSpc>
                <a:spcPts val="6360"/>
              </a:lnSpc>
              <a:spcBef>
                <a:spcPct val="0"/>
              </a:spcBef>
            </a:pPr>
            <a:r>
              <a:rPr lang="en-US" b="true" sz="4892" spc="-48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Basisondersteuning, Niveau 2 </a:t>
            </a:r>
            <a:r>
              <a:rPr lang="en-US" b="true" sz="4892" spc="-48">
                <a:solidFill>
                  <a:srgbClr val="BD0000"/>
                </a:solidFill>
                <a:latin typeface="Roboto Bold"/>
                <a:ea typeface="Roboto Bold"/>
                <a:cs typeface="Roboto Bold"/>
                <a:sym typeface="Roboto Bold"/>
              </a:rPr>
              <a:t>incl NT2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449821" y="3287370"/>
            <a:ext cx="9966088" cy="786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  <a:spcBef>
                <a:spcPct val="0"/>
              </a:spcBef>
            </a:pPr>
            <a:r>
              <a:rPr lang="en-US" b="true" sz="4800" spc="-48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</a:t>
            </a:r>
            <a:r>
              <a:rPr lang="en-US" b="true" sz="4800" spc="-48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xtra ondersteuning, Niveau 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46870" y="1232130"/>
            <a:ext cx="16879305" cy="786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  <a:spcBef>
                <a:spcPct val="0"/>
              </a:spcBef>
            </a:pPr>
            <a:r>
              <a:rPr lang="en-US" b="true" sz="4800" spc="-48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OP: Ondersteuningsprofiel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A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4403" y="940284"/>
            <a:ext cx="16019194" cy="8406433"/>
            <a:chOff x="0" y="0"/>
            <a:chExt cx="2593379" cy="13609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93379" cy="1360934"/>
            </a:xfrm>
            <a:custGeom>
              <a:avLst/>
              <a:gdLst/>
              <a:ahLst/>
              <a:cxnLst/>
              <a:rect r="r" b="b" t="t" l="l"/>
              <a:pathLst>
                <a:path h="1360934" w="2593379">
                  <a:moveTo>
                    <a:pt x="0" y="0"/>
                  </a:moveTo>
                  <a:lnTo>
                    <a:pt x="2593379" y="0"/>
                  </a:lnTo>
                  <a:lnTo>
                    <a:pt x="2593379" y="1360934"/>
                  </a:lnTo>
                  <a:lnTo>
                    <a:pt x="0" y="1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48725" y="4862943"/>
            <a:ext cx="3178683" cy="4114800"/>
          </a:xfrm>
          <a:custGeom>
            <a:avLst/>
            <a:gdLst/>
            <a:ahLst/>
            <a:cxnLst/>
            <a:rect r="r" b="b" t="t" l="l"/>
            <a:pathLst>
              <a:path h="4114800" w="3178683">
                <a:moveTo>
                  <a:pt x="0" y="0"/>
                </a:moveTo>
                <a:lnTo>
                  <a:pt x="3178683" y="0"/>
                </a:lnTo>
                <a:lnTo>
                  <a:pt x="31786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16367" y="4862943"/>
            <a:ext cx="2661407" cy="4114800"/>
          </a:xfrm>
          <a:custGeom>
            <a:avLst/>
            <a:gdLst/>
            <a:ahLst/>
            <a:cxnLst/>
            <a:rect r="r" b="b" t="t" l="l"/>
            <a:pathLst>
              <a:path h="4114800" w="2661407">
                <a:moveTo>
                  <a:pt x="0" y="0"/>
                </a:moveTo>
                <a:lnTo>
                  <a:pt x="2661407" y="0"/>
                </a:lnTo>
                <a:lnTo>
                  <a:pt x="26614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53158" y="2506566"/>
            <a:ext cx="10366971" cy="3994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9"/>
              </a:lnSpc>
            </a:pPr>
            <a:r>
              <a:rPr lang="en-US" b="true" sz="6299" spc="-62">
                <a:solidFill>
                  <a:srgbClr val="000000"/>
                </a:solidFill>
                <a:latin typeface="Recoleta Bold"/>
                <a:ea typeface="Recoleta Bold"/>
                <a:cs typeface="Recoleta Bold"/>
                <a:sym typeface="Recoleta Bold"/>
              </a:rPr>
              <a:t>3 dingen die werkten bij ons: </a:t>
            </a:r>
          </a:p>
          <a:p>
            <a:pPr algn="l" marL="777240" indent="-388620" lvl="1">
              <a:lnSpc>
                <a:spcPts val="4680"/>
              </a:lnSpc>
              <a:buAutoNum type="arabicPeriod" startAt="1"/>
            </a:pPr>
            <a:r>
              <a:rPr lang="en-US" sz="3600" spc="-3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Samenwerkingsverband meekrijgen.</a:t>
            </a:r>
          </a:p>
          <a:p>
            <a:pPr algn="l" marL="777240" indent="-388620" lvl="1">
              <a:lnSpc>
                <a:spcPts val="4680"/>
              </a:lnSpc>
              <a:buAutoNum type="arabicPeriod" startAt="1"/>
            </a:pPr>
            <a:r>
              <a:rPr lang="en-US" sz="3600" spc="-3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Signaleer de doelgroep </a:t>
            </a:r>
          </a:p>
          <a:p>
            <a:pPr algn="l" marL="777240" indent="-388620" lvl="1">
              <a:lnSpc>
                <a:spcPts val="4680"/>
              </a:lnSpc>
              <a:buFont typeface="Arial"/>
              <a:buChar char="•"/>
            </a:pPr>
            <a:r>
              <a:rPr lang="en-US" sz="3600" spc="-3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Wat hebben ze nodig? </a:t>
            </a:r>
          </a:p>
          <a:p>
            <a:pPr algn="l" marL="777240" indent="-388620" lvl="1">
              <a:lnSpc>
                <a:spcPts val="4680"/>
              </a:lnSpc>
              <a:buFont typeface="Arial"/>
              <a:buChar char="•"/>
            </a:pPr>
            <a:r>
              <a:rPr lang="en-US" sz="3600" spc="-3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Wat werkt?</a:t>
            </a:r>
          </a:p>
          <a:p>
            <a:pPr algn="l" marL="777240" indent="-388620" lvl="1">
              <a:lnSpc>
                <a:spcPts val="4680"/>
              </a:lnSpc>
              <a:buAutoNum type="arabicPeriod" startAt="1"/>
            </a:pPr>
            <a:r>
              <a:rPr lang="en-US" sz="3600" spc="-3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Begin gewoon met pionieren.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A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106" y="1012923"/>
            <a:ext cx="16019194" cy="8318016"/>
            <a:chOff x="0" y="0"/>
            <a:chExt cx="2593379" cy="13466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93379" cy="1346620"/>
            </a:xfrm>
            <a:custGeom>
              <a:avLst/>
              <a:gdLst/>
              <a:ahLst/>
              <a:cxnLst/>
              <a:rect r="r" b="b" t="t" l="l"/>
              <a:pathLst>
                <a:path h="1346620" w="2593379">
                  <a:moveTo>
                    <a:pt x="0" y="0"/>
                  </a:moveTo>
                  <a:lnTo>
                    <a:pt x="2593379" y="0"/>
                  </a:lnTo>
                  <a:lnTo>
                    <a:pt x="2593379" y="1346620"/>
                  </a:lnTo>
                  <a:lnTo>
                    <a:pt x="0" y="134662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639907" y="1028700"/>
            <a:ext cx="7605002" cy="7700084"/>
            <a:chOff x="0" y="0"/>
            <a:chExt cx="10140002" cy="10266779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8451434" y="3759344"/>
              <a:ext cx="1526794" cy="1526794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86141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1051948"/>
              <a:ext cx="9214831" cy="9214831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0E18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819213" y="3961555"/>
              <a:ext cx="3395618" cy="3395618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8B334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sp>
          <p:nvSpPr>
            <p:cNvPr name="Freeform 14" id="14"/>
            <p:cNvSpPr/>
            <p:nvPr/>
          </p:nvSpPr>
          <p:spPr>
            <a:xfrm flipH="false" flipV="false" rot="765686">
              <a:off x="2937524" y="701974"/>
              <a:ext cx="6824178" cy="4188339"/>
            </a:xfrm>
            <a:custGeom>
              <a:avLst/>
              <a:gdLst/>
              <a:ahLst/>
              <a:cxnLst/>
              <a:rect r="r" b="b" t="t" l="l"/>
              <a:pathLst>
                <a:path h="4188339" w="6824178">
                  <a:moveTo>
                    <a:pt x="0" y="0"/>
                  </a:moveTo>
                  <a:lnTo>
                    <a:pt x="6824177" y="0"/>
                  </a:lnTo>
                  <a:lnTo>
                    <a:pt x="6824177" y="4188339"/>
                  </a:lnTo>
                  <a:lnTo>
                    <a:pt x="0" y="4188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66653" y="4120484"/>
              <a:ext cx="4545576" cy="32366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62"/>
                </a:lnSpc>
              </a:pPr>
              <a:r>
                <a:rPr lang="en-US" b="true" sz="2970" spc="-29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Vaklessen </a:t>
              </a:r>
            </a:p>
            <a:p>
              <a:pPr algn="l" marL="641395" indent="-320697" lvl="1">
                <a:lnSpc>
                  <a:spcPts val="3862"/>
                </a:lnSpc>
                <a:buFont typeface="Arial"/>
                <a:buChar char="•"/>
              </a:pPr>
              <a:r>
                <a:rPr lang="en-US" sz="2970" spc="-2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25 talige lessen</a:t>
              </a:r>
            </a:p>
            <a:p>
              <a:pPr algn="l" marL="641395" indent="-320697" lvl="1">
                <a:lnSpc>
                  <a:spcPts val="3862"/>
                </a:lnSpc>
                <a:buFont typeface="Arial"/>
                <a:buChar char="•"/>
              </a:pPr>
              <a:r>
                <a:rPr lang="en-US" sz="2970" spc="-2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6 doe-lessen, incl. talige instructie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5819213" y="5095152"/>
              <a:ext cx="3395618" cy="12873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62"/>
                </a:lnSpc>
              </a:pPr>
              <a:r>
                <a:rPr lang="en-US" sz="2970" spc="-2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3-4 lessen</a:t>
              </a:r>
            </a:p>
            <a:p>
              <a:pPr algn="ctr">
                <a:lnSpc>
                  <a:spcPts val="3862"/>
                </a:lnSpc>
                <a:spcBef>
                  <a:spcPct val="0"/>
                </a:spcBef>
              </a:pPr>
              <a:r>
                <a:rPr lang="en-US" sz="2970" spc="-2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Nederlands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8613208" y="4310412"/>
              <a:ext cx="1526794" cy="396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60"/>
                </a:lnSpc>
                <a:spcBef>
                  <a:spcPct val="0"/>
                </a:spcBef>
              </a:pPr>
              <a:r>
                <a:rPr lang="en-US" sz="1815" spc="-18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NT2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4607415" y="1701770"/>
              <a:ext cx="4607415" cy="19371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62"/>
                </a:lnSpc>
              </a:pPr>
              <a:r>
                <a:rPr lang="en-US" sz="2970" spc="-2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Bewustwording belang van NT2</a:t>
              </a:r>
            </a:p>
            <a:p>
              <a:pPr algn="ctr">
                <a:lnSpc>
                  <a:spcPts val="3862"/>
                </a:lnSpc>
                <a:spcBef>
                  <a:spcPct val="0"/>
                </a:spcBef>
              </a:pPr>
              <a:r>
                <a:rPr lang="en-US" sz="2970" spc="-2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 meertalig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3720598" y="2344963"/>
            <a:ext cx="3272860" cy="3322700"/>
          </a:xfrm>
          <a:custGeom>
            <a:avLst/>
            <a:gdLst/>
            <a:ahLst/>
            <a:cxnLst/>
            <a:rect r="r" b="b" t="t" l="l"/>
            <a:pathLst>
              <a:path h="3322700" w="3272860">
                <a:moveTo>
                  <a:pt x="0" y="0"/>
                </a:moveTo>
                <a:lnTo>
                  <a:pt x="3272860" y="0"/>
                </a:lnTo>
                <a:lnTo>
                  <a:pt x="3272860" y="3322700"/>
                </a:lnTo>
                <a:lnTo>
                  <a:pt x="0" y="332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912910" y="1941341"/>
            <a:ext cx="3168633" cy="919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b="true" sz="5600" spc="-56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988534" y="3423383"/>
            <a:ext cx="4736988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spc="-3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Taalbeleid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808684" y="5667663"/>
            <a:ext cx="3272860" cy="3322700"/>
          </a:xfrm>
          <a:custGeom>
            <a:avLst/>
            <a:gdLst/>
            <a:ahLst/>
            <a:cxnLst/>
            <a:rect r="r" b="b" t="t" l="l"/>
            <a:pathLst>
              <a:path h="3322700" w="3272860">
                <a:moveTo>
                  <a:pt x="0" y="0"/>
                </a:moveTo>
                <a:lnTo>
                  <a:pt x="3272859" y="0"/>
                </a:lnTo>
                <a:lnTo>
                  <a:pt x="3272859" y="3322701"/>
                </a:lnTo>
                <a:lnTo>
                  <a:pt x="0" y="3322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128733" y="6746083"/>
            <a:ext cx="4736988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spc="-3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Schoolbeleid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A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106" y="962807"/>
            <a:ext cx="16019194" cy="8406433"/>
            <a:chOff x="0" y="0"/>
            <a:chExt cx="2593379" cy="13609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93379" cy="1360934"/>
            </a:xfrm>
            <a:custGeom>
              <a:avLst/>
              <a:gdLst/>
              <a:ahLst/>
              <a:cxnLst/>
              <a:rect r="r" b="b" t="t" l="l"/>
              <a:pathLst>
                <a:path h="1360934" w="2593379">
                  <a:moveTo>
                    <a:pt x="0" y="0"/>
                  </a:moveTo>
                  <a:lnTo>
                    <a:pt x="2593379" y="0"/>
                  </a:lnTo>
                  <a:lnTo>
                    <a:pt x="2593379" y="1360934"/>
                  </a:lnTo>
                  <a:lnTo>
                    <a:pt x="0" y="1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055195" y="3721472"/>
            <a:ext cx="1387623" cy="1387623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6141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374129" y="1260861"/>
            <a:ext cx="8374879" cy="8374879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0E18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662907" y="3905250"/>
            <a:ext cx="3086100" cy="308610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33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-779321">
            <a:off x="1004394" y="1899789"/>
            <a:ext cx="11114349" cy="6821431"/>
          </a:xfrm>
          <a:custGeom>
            <a:avLst/>
            <a:gdLst/>
            <a:ahLst/>
            <a:cxnLst/>
            <a:rect r="r" b="b" t="t" l="l"/>
            <a:pathLst>
              <a:path h="6821431" w="11114349">
                <a:moveTo>
                  <a:pt x="0" y="0"/>
                </a:moveTo>
                <a:lnTo>
                  <a:pt x="11114348" y="0"/>
                </a:lnTo>
                <a:lnTo>
                  <a:pt x="11114348" y="6821432"/>
                </a:lnTo>
                <a:lnTo>
                  <a:pt x="0" y="682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912545" y="3672650"/>
            <a:ext cx="4445562" cy="3535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b="true" sz="3600" spc="-36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Vaklessen: </a:t>
            </a:r>
          </a:p>
          <a:p>
            <a:pPr algn="l">
              <a:lnSpc>
                <a:spcPts val="4680"/>
              </a:lnSpc>
            </a:pPr>
            <a:r>
              <a:rPr lang="en-US" sz="3600" spc="-36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Taalbewust lesgeven in alle lessen,</a:t>
            </a:r>
            <a:r>
              <a:rPr lang="en-US" sz="3600" spc="-3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inclusief gebruik van meertaligheid bij de  instructie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358107" y="4627245"/>
            <a:ext cx="3086100" cy="1173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-3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3-4 lessen</a:t>
            </a:r>
          </a:p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spc="-3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Nederlands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444207" y="4052698"/>
            <a:ext cx="1387623" cy="362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 spc="-2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NT2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989719" y="2134582"/>
            <a:ext cx="6511538" cy="891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b="true" sz="8213">
                <a:solidFill>
                  <a:srgbClr val="010A4F"/>
                </a:solidFill>
                <a:latin typeface="Recoleta Bold"/>
                <a:ea typeface="Recoleta Bold"/>
                <a:cs typeface="Recoleta Bold"/>
                <a:sym typeface="Recoleta Bold"/>
              </a:rPr>
              <a:t>Wensdroom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7309381" y="9528268"/>
            <a:ext cx="465031" cy="465031"/>
          </a:xfrm>
          <a:custGeom>
            <a:avLst/>
            <a:gdLst/>
            <a:ahLst/>
            <a:cxnLst/>
            <a:rect r="r" b="b" t="t" l="l"/>
            <a:pathLst>
              <a:path h="465031" w="465031">
                <a:moveTo>
                  <a:pt x="0" y="0"/>
                </a:moveTo>
                <a:lnTo>
                  <a:pt x="465031" y="0"/>
                </a:lnTo>
                <a:lnTo>
                  <a:pt x="465031" y="465032"/>
                </a:lnTo>
                <a:lnTo>
                  <a:pt x="0" y="465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E1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7530" y="3456057"/>
            <a:ext cx="8115300" cy="6249299"/>
            <a:chOff x="0" y="0"/>
            <a:chExt cx="1307190" cy="10066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7190" cy="1006620"/>
            </a:xfrm>
            <a:custGeom>
              <a:avLst/>
              <a:gdLst/>
              <a:ahLst/>
              <a:cxnLst/>
              <a:rect r="r" b="b" t="t" l="l"/>
              <a:pathLst>
                <a:path h="1006620" w="1307190">
                  <a:moveTo>
                    <a:pt x="0" y="0"/>
                  </a:moveTo>
                  <a:lnTo>
                    <a:pt x="1307190" y="0"/>
                  </a:lnTo>
                  <a:lnTo>
                    <a:pt x="1307190" y="1006620"/>
                  </a:lnTo>
                  <a:lnTo>
                    <a:pt x="0" y="100662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496258" y="3456057"/>
            <a:ext cx="8115300" cy="6249299"/>
            <a:chOff x="0" y="0"/>
            <a:chExt cx="1307190" cy="10066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7190" cy="1006620"/>
            </a:xfrm>
            <a:custGeom>
              <a:avLst/>
              <a:gdLst/>
              <a:ahLst/>
              <a:cxnLst/>
              <a:rect r="r" b="b" t="t" l="l"/>
              <a:pathLst>
                <a:path h="1006620" w="1307190">
                  <a:moveTo>
                    <a:pt x="0" y="0"/>
                  </a:moveTo>
                  <a:lnTo>
                    <a:pt x="1307190" y="0"/>
                  </a:lnTo>
                  <a:lnTo>
                    <a:pt x="1307190" y="1006620"/>
                  </a:lnTo>
                  <a:lnTo>
                    <a:pt x="0" y="100662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7713634" y="6037591"/>
            <a:ext cx="3518154" cy="4114800"/>
          </a:xfrm>
          <a:custGeom>
            <a:avLst/>
            <a:gdLst/>
            <a:ahLst/>
            <a:cxnLst/>
            <a:rect r="r" b="b" t="t" l="l"/>
            <a:pathLst>
              <a:path h="4114800" w="3518154">
                <a:moveTo>
                  <a:pt x="0" y="0"/>
                </a:moveTo>
                <a:lnTo>
                  <a:pt x="3518154" y="0"/>
                </a:lnTo>
                <a:lnTo>
                  <a:pt x="35181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875180" y="1743449"/>
            <a:ext cx="7692960" cy="1330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010A4F"/>
                </a:solidFill>
                <a:latin typeface="Recoleta Bold"/>
                <a:ea typeface="Recoleta Bold"/>
                <a:cs typeface="Recoleta Bold"/>
                <a:sym typeface="Recoleta Bold"/>
              </a:rPr>
              <a:t>Bekostiging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39870" y="4894591"/>
            <a:ext cx="7692960" cy="241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 b="true">
                <a:solidFill>
                  <a:srgbClr val="010A4F"/>
                </a:solidFill>
                <a:latin typeface="Recoleta Bold"/>
                <a:ea typeface="Recoleta Bold"/>
                <a:cs typeface="Recoleta Bold"/>
                <a:sym typeface="Recoleta Bold"/>
              </a:rPr>
              <a:t>Voorheen: </a:t>
            </a:r>
          </a:p>
          <a:p>
            <a:pPr algn="ctr">
              <a:lnSpc>
                <a:spcPts val="6999"/>
              </a:lnSpc>
            </a:pPr>
            <a:r>
              <a:rPr lang="en-US" sz="6999" b="true">
                <a:solidFill>
                  <a:srgbClr val="010A4F"/>
                </a:solidFill>
                <a:latin typeface="Recoleta Bold"/>
                <a:ea typeface="Recoleta Bold"/>
                <a:cs typeface="Recoleta Bold"/>
                <a:sym typeface="Recoleta Bold"/>
              </a:rPr>
              <a:t>NPO-gelden</a:t>
            </a:r>
          </a:p>
          <a:p>
            <a:pPr algn="ctr">
              <a:lnSpc>
                <a:spcPts val="5000"/>
              </a:lnSpc>
            </a:pPr>
            <a:r>
              <a:rPr lang="en-US" b="true" sz="5000">
                <a:solidFill>
                  <a:srgbClr val="010A4F"/>
                </a:solidFill>
                <a:latin typeface="Recoleta Bold"/>
                <a:ea typeface="Recoleta Bold"/>
                <a:cs typeface="Recoleta Bold"/>
                <a:sym typeface="Recoleta Bold"/>
              </a:rPr>
              <a:t>(tijdelijk)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566340" y="4894591"/>
            <a:ext cx="7692960" cy="241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 b="true">
                <a:solidFill>
                  <a:srgbClr val="010A4F"/>
                </a:solidFill>
                <a:latin typeface="Recoleta Bold"/>
                <a:ea typeface="Recoleta Bold"/>
                <a:cs typeface="Recoleta Bold"/>
                <a:sym typeface="Recoleta Bold"/>
              </a:rPr>
              <a:t>Nu: </a:t>
            </a:r>
          </a:p>
          <a:p>
            <a:pPr algn="ctr">
              <a:lnSpc>
                <a:spcPts val="6999"/>
              </a:lnSpc>
            </a:pPr>
            <a:r>
              <a:rPr lang="en-US" sz="6999" b="true">
                <a:solidFill>
                  <a:srgbClr val="010A4F"/>
                </a:solidFill>
                <a:latin typeface="Recoleta Bold"/>
                <a:ea typeface="Recoleta Bold"/>
                <a:cs typeface="Recoleta Bold"/>
                <a:sym typeface="Recoleta Bold"/>
              </a:rPr>
              <a:t>Lumpsum</a:t>
            </a:r>
          </a:p>
          <a:p>
            <a:pPr algn="ctr">
              <a:lnSpc>
                <a:spcPts val="5000"/>
              </a:lnSpc>
            </a:pPr>
            <a:r>
              <a:rPr lang="en-US" b="true" sz="5000">
                <a:solidFill>
                  <a:srgbClr val="010A4F"/>
                </a:solidFill>
                <a:latin typeface="Recoleta Bold"/>
                <a:ea typeface="Recoleta Bold"/>
                <a:cs typeface="Recoleta Bold"/>
                <a:sym typeface="Recoleta Bold"/>
              </a:rPr>
              <a:t>(structureel)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A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4403" y="1115207"/>
            <a:ext cx="16019194" cy="8406433"/>
            <a:chOff x="0" y="0"/>
            <a:chExt cx="2593379" cy="13609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93379" cy="1360934"/>
            </a:xfrm>
            <a:custGeom>
              <a:avLst/>
              <a:gdLst/>
              <a:ahLst/>
              <a:cxnLst/>
              <a:rect r="r" b="b" t="t" l="l"/>
              <a:pathLst>
                <a:path h="1360934" w="2593379">
                  <a:moveTo>
                    <a:pt x="0" y="0"/>
                  </a:moveTo>
                  <a:lnTo>
                    <a:pt x="2593379" y="0"/>
                  </a:lnTo>
                  <a:lnTo>
                    <a:pt x="2593379" y="1360934"/>
                  </a:lnTo>
                  <a:lnTo>
                    <a:pt x="0" y="1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63096" y="3900307"/>
            <a:ext cx="13161807" cy="3593552"/>
            <a:chOff x="0" y="0"/>
            <a:chExt cx="2564728" cy="70024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64728" cy="700244"/>
            </a:xfrm>
            <a:custGeom>
              <a:avLst/>
              <a:gdLst/>
              <a:ahLst/>
              <a:cxnLst/>
              <a:rect r="r" b="b" t="t" l="l"/>
              <a:pathLst>
                <a:path h="700244" w="2564728">
                  <a:moveTo>
                    <a:pt x="0" y="0"/>
                  </a:moveTo>
                  <a:lnTo>
                    <a:pt x="2564728" y="0"/>
                  </a:lnTo>
                  <a:lnTo>
                    <a:pt x="2564728" y="700244"/>
                  </a:lnTo>
                  <a:lnTo>
                    <a:pt x="0" y="700244"/>
                  </a:lnTo>
                  <a:close/>
                </a:path>
              </a:pathLst>
            </a:custGeom>
            <a:solidFill>
              <a:srgbClr val="99ACFF">
                <a:alpha val="49804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63096" y="2344587"/>
            <a:ext cx="13161807" cy="1437610"/>
            <a:chOff x="0" y="0"/>
            <a:chExt cx="2593379" cy="28326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93379" cy="283264"/>
            </a:xfrm>
            <a:custGeom>
              <a:avLst/>
              <a:gdLst/>
              <a:ahLst/>
              <a:cxnLst/>
              <a:rect r="r" b="b" t="t" l="l"/>
              <a:pathLst>
                <a:path h="283264" w="2593379">
                  <a:moveTo>
                    <a:pt x="0" y="0"/>
                  </a:moveTo>
                  <a:lnTo>
                    <a:pt x="2593379" y="0"/>
                  </a:lnTo>
                  <a:lnTo>
                    <a:pt x="2593379" y="283264"/>
                  </a:lnTo>
                  <a:lnTo>
                    <a:pt x="0" y="283264"/>
                  </a:lnTo>
                  <a:close/>
                </a:path>
              </a:pathLst>
            </a:custGeom>
            <a:solidFill>
              <a:srgbClr val="99AC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563096" y="7695474"/>
            <a:ext cx="13161807" cy="1562826"/>
            <a:chOff x="0" y="0"/>
            <a:chExt cx="2593379" cy="30793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593379" cy="307936"/>
            </a:xfrm>
            <a:custGeom>
              <a:avLst/>
              <a:gdLst/>
              <a:ahLst/>
              <a:cxnLst/>
              <a:rect r="r" b="b" t="t" l="l"/>
              <a:pathLst>
                <a:path h="307936" w="2593379">
                  <a:moveTo>
                    <a:pt x="0" y="0"/>
                  </a:moveTo>
                  <a:lnTo>
                    <a:pt x="2593379" y="0"/>
                  </a:lnTo>
                  <a:lnTo>
                    <a:pt x="2593379" y="307936"/>
                  </a:lnTo>
                  <a:lnTo>
                    <a:pt x="0" y="307936"/>
                  </a:lnTo>
                  <a:close/>
                </a:path>
              </a:pathLst>
            </a:custGeom>
            <a:solidFill>
              <a:srgbClr val="99AC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444423" y="4563247"/>
            <a:ext cx="5860047" cy="2778212"/>
            <a:chOff x="0" y="0"/>
            <a:chExt cx="1322338" cy="62691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22338" cy="626912"/>
            </a:xfrm>
            <a:custGeom>
              <a:avLst/>
              <a:gdLst/>
              <a:ahLst/>
              <a:cxnLst/>
              <a:rect r="r" b="b" t="t" l="l"/>
              <a:pathLst>
                <a:path h="626912" w="1322338">
                  <a:moveTo>
                    <a:pt x="0" y="0"/>
                  </a:moveTo>
                  <a:lnTo>
                    <a:pt x="1322338" y="0"/>
                  </a:lnTo>
                  <a:lnTo>
                    <a:pt x="1322338" y="626912"/>
                  </a:lnTo>
                  <a:lnTo>
                    <a:pt x="0" y="626912"/>
                  </a:lnTo>
                  <a:close/>
                </a:path>
              </a:pathLst>
            </a:custGeom>
            <a:solidFill>
              <a:srgbClr val="99AC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021147" y="4563247"/>
            <a:ext cx="5860047" cy="2778212"/>
            <a:chOff x="0" y="0"/>
            <a:chExt cx="1322338" cy="62691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22338" cy="626912"/>
            </a:xfrm>
            <a:custGeom>
              <a:avLst/>
              <a:gdLst/>
              <a:ahLst/>
              <a:cxnLst/>
              <a:rect r="r" b="b" t="t" l="l"/>
              <a:pathLst>
                <a:path h="626912" w="1322338">
                  <a:moveTo>
                    <a:pt x="0" y="0"/>
                  </a:moveTo>
                  <a:lnTo>
                    <a:pt x="1322338" y="0"/>
                  </a:lnTo>
                  <a:lnTo>
                    <a:pt x="1322338" y="626912"/>
                  </a:lnTo>
                  <a:lnTo>
                    <a:pt x="0" y="626912"/>
                  </a:lnTo>
                  <a:close/>
                </a:path>
              </a:pathLst>
            </a:custGeom>
            <a:solidFill>
              <a:srgbClr val="99ACFF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510426" y="2344587"/>
            <a:ext cx="2105341" cy="2227874"/>
          </a:xfrm>
          <a:custGeom>
            <a:avLst/>
            <a:gdLst/>
            <a:ahLst/>
            <a:cxnLst/>
            <a:rect r="r" b="b" t="t" l="l"/>
            <a:pathLst>
              <a:path h="2227874" w="2105341">
                <a:moveTo>
                  <a:pt x="0" y="0"/>
                </a:moveTo>
                <a:lnTo>
                  <a:pt x="2105341" y="0"/>
                </a:lnTo>
                <a:lnTo>
                  <a:pt x="2105341" y="2227874"/>
                </a:lnTo>
                <a:lnTo>
                  <a:pt x="0" y="2227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13192623" y="6331282"/>
            <a:ext cx="3677516" cy="1595122"/>
          </a:xfrm>
          <a:custGeom>
            <a:avLst/>
            <a:gdLst/>
            <a:ahLst/>
            <a:cxnLst/>
            <a:rect r="r" b="b" t="t" l="l"/>
            <a:pathLst>
              <a:path h="1595122" w="3677516">
                <a:moveTo>
                  <a:pt x="3677516" y="0"/>
                </a:moveTo>
                <a:lnTo>
                  <a:pt x="0" y="0"/>
                </a:lnTo>
                <a:lnTo>
                  <a:pt x="0" y="1595122"/>
                </a:lnTo>
                <a:lnTo>
                  <a:pt x="3677516" y="1595122"/>
                </a:lnTo>
                <a:lnTo>
                  <a:pt x="367751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10134984">
            <a:off x="14701861" y="2857821"/>
            <a:ext cx="1205218" cy="2034123"/>
          </a:xfrm>
          <a:custGeom>
            <a:avLst/>
            <a:gdLst/>
            <a:ahLst/>
            <a:cxnLst/>
            <a:rect r="r" b="b" t="t" l="l"/>
            <a:pathLst>
              <a:path h="2034123" w="1205218">
                <a:moveTo>
                  <a:pt x="0" y="0"/>
                </a:moveTo>
                <a:lnTo>
                  <a:pt x="1205218" y="0"/>
                </a:lnTo>
                <a:lnTo>
                  <a:pt x="1205218" y="2034123"/>
                </a:lnTo>
                <a:lnTo>
                  <a:pt x="0" y="20341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240106" y="1555478"/>
            <a:ext cx="16019194" cy="786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  <a:spcBef>
                <a:spcPct val="0"/>
              </a:spcBef>
            </a:pPr>
            <a:r>
              <a:rPr lang="en-US" b="true" sz="4800" spc="-48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Praktische opvang van leerlingen op jouw school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563096" y="2838024"/>
            <a:ext cx="13161807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79"/>
              </a:lnSpc>
              <a:spcBef>
                <a:spcPct val="0"/>
              </a:spcBef>
            </a:pPr>
            <a:r>
              <a:rPr lang="en-US" b="true" sz="3599" spc="-35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Een actief taalbeleid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563096" y="3989531"/>
            <a:ext cx="13161807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79"/>
              </a:lnSpc>
              <a:spcBef>
                <a:spcPct val="0"/>
              </a:spcBef>
            </a:pPr>
            <a:r>
              <a:rPr lang="en-US" b="true" sz="3599" spc="-35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Alle docenten geven Taalbewust les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294236" y="5428320"/>
            <a:ext cx="5313869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79"/>
              </a:lnSpc>
              <a:spcBef>
                <a:spcPct val="0"/>
              </a:spcBef>
            </a:pPr>
            <a:r>
              <a:rPr lang="en-US" sz="3599" spc="-3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 de vaklessen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717512" y="5369422"/>
            <a:ext cx="5313869" cy="1173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79"/>
              </a:lnSpc>
              <a:spcBef>
                <a:spcPct val="0"/>
              </a:spcBef>
            </a:pPr>
            <a:r>
              <a:rPr lang="en-US" sz="3599" spc="-3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 de lessen Nederlands en MVT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615593" y="8236809"/>
            <a:ext cx="7268219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79"/>
              </a:lnSpc>
              <a:spcBef>
                <a:spcPct val="0"/>
              </a:spcBef>
            </a:pPr>
            <a:r>
              <a:rPr lang="en-US" b="true" sz="3599" spc="-35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Een goed ondersteuningsaanbod</a:t>
            </a:r>
          </a:p>
        </p:txBody>
      </p:sp>
      <p:sp>
        <p:nvSpPr>
          <p:cNvPr name="Freeform 23" id="23"/>
          <p:cNvSpPr/>
          <p:nvPr/>
        </p:nvSpPr>
        <p:spPr>
          <a:xfrm flipH="true" flipV="false" rot="-10348658">
            <a:off x="3478517" y="2887270"/>
            <a:ext cx="1205218" cy="2034123"/>
          </a:xfrm>
          <a:custGeom>
            <a:avLst/>
            <a:gdLst/>
            <a:ahLst/>
            <a:cxnLst/>
            <a:rect r="r" b="b" t="t" l="l"/>
            <a:pathLst>
              <a:path h="2034123" w="1205218">
                <a:moveTo>
                  <a:pt x="1205218" y="0"/>
                </a:moveTo>
                <a:lnTo>
                  <a:pt x="0" y="0"/>
                </a:lnTo>
                <a:lnTo>
                  <a:pt x="0" y="2034123"/>
                </a:lnTo>
                <a:lnTo>
                  <a:pt x="1205218" y="2034123"/>
                </a:lnTo>
                <a:lnTo>
                  <a:pt x="1205218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true" rot="9807531">
            <a:off x="3478517" y="6750325"/>
            <a:ext cx="1205218" cy="2034123"/>
          </a:xfrm>
          <a:custGeom>
            <a:avLst/>
            <a:gdLst/>
            <a:ahLst/>
            <a:cxnLst/>
            <a:rect r="r" b="b" t="t" l="l"/>
            <a:pathLst>
              <a:path h="2034123" w="1205218">
                <a:moveTo>
                  <a:pt x="1205218" y="2034123"/>
                </a:moveTo>
                <a:lnTo>
                  <a:pt x="0" y="2034123"/>
                </a:lnTo>
                <a:lnTo>
                  <a:pt x="0" y="0"/>
                </a:lnTo>
                <a:lnTo>
                  <a:pt x="1205218" y="0"/>
                </a:lnTo>
                <a:lnTo>
                  <a:pt x="1205218" y="2034123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A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1643307"/>
            <a:chOff x="0" y="0"/>
            <a:chExt cx="3596215" cy="22895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96215" cy="2289579"/>
            </a:xfrm>
            <a:custGeom>
              <a:avLst/>
              <a:gdLst/>
              <a:ahLst/>
              <a:cxnLst/>
              <a:rect r="r" b="b" t="t" l="l"/>
              <a:pathLst>
                <a:path h="2289579" w="3596215">
                  <a:moveTo>
                    <a:pt x="0" y="0"/>
                  </a:moveTo>
                  <a:lnTo>
                    <a:pt x="3596215" y="0"/>
                  </a:lnTo>
                  <a:lnTo>
                    <a:pt x="3596215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99AC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89691" y="1136565"/>
            <a:ext cx="15296866" cy="8027375"/>
            <a:chOff x="0" y="0"/>
            <a:chExt cx="2593379" cy="136093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93379" cy="1360934"/>
            </a:xfrm>
            <a:custGeom>
              <a:avLst/>
              <a:gdLst/>
              <a:ahLst/>
              <a:cxnLst/>
              <a:rect r="r" b="b" t="t" l="l"/>
              <a:pathLst>
                <a:path h="1360934" w="2593379">
                  <a:moveTo>
                    <a:pt x="0" y="0"/>
                  </a:moveTo>
                  <a:lnTo>
                    <a:pt x="2593379" y="0"/>
                  </a:lnTo>
                  <a:lnTo>
                    <a:pt x="2593379" y="1360934"/>
                  </a:lnTo>
                  <a:lnTo>
                    <a:pt x="0" y="1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427639" y="2529152"/>
            <a:ext cx="13414737" cy="1085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9"/>
              </a:lnSpc>
            </a:pPr>
            <a:r>
              <a:rPr lang="en-US" b="true" sz="9999">
                <a:solidFill>
                  <a:srgbClr val="010A4F"/>
                </a:solidFill>
                <a:latin typeface="Recoleta Bold"/>
                <a:ea typeface="Recoleta Bold"/>
                <a:cs typeface="Recoleta Bold"/>
                <a:sym typeface="Recoleta Bold"/>
              </a:rPr>
              <a:t>Een actief taalbeleid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3042263">
            <a:off x="8842609" y="-3864250"/>
            <a:ext cx="7469107" cy="1381569"/>
          </a:xfrm>
          <a:custGeom>
            <a:avLst/>
            <a:gdLst/>
            <a:ahLst/>
            <a:cxnLst/>
            <a:rect r="r" b="b" t="t" l="l"/>
            <a:pathLst>
              <a:path h="1381569" w="7469107">
                <a:moveTo>
                  <a:pt x="0" y="0"/>
                </a:moveTo>
                <a:lnTo>
                  <a:pt x="7469107" y="0"/>
                </a:lnTo>
                <a:lnTo>
                  <a:pt x="7469107" y="1381569"/>
                </a:lnTo>
                <a:lnTo>
                  <a:pt x="0" y="1381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794141" y="4536281"/>
            <a:ext cx="13054468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3"/>
              </a:lnSpc>
            </a:pPr>
            <a:r>
              <a:rPr lang="en-US" sz="3761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Taalbeleid is de verantwoordelijkheid van iedereen:</a:t>
            </a:r>
          </a:p>
          <a:p>
            <a:pPr algn="ctr">
              <a:lnSpc>
                <a:spcPts val="4513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6950089" y="3437284"/>
            <a:ext cx="3915939" cy="412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8"/>
              </a:lnSpc>
            </a:pPr>
            <a:r>
              <a:rPr lang="en-US" sz="3118" spc="31">
                <a:solidFill>
                  <a:srgbClr val="010A4F"/>
                </a:solidFill>
                <a:latin typeface="Abril Fatface"/>
                <a:ea typeface="Abril Fatface"/>
                <a:cs typeface="Abril Fatface"/>
                <a:sym typeface="Abril Fatface"/>
              </a:rPr>
              <a:t>Maken en uitvoeren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100391" y="5622131"/>
            <a:ext cx="4430217" cy="2564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1634" indent="-395817" lvl="1">
              <a:lnSpc>
                <a:spcPts val="5133"/>
              </a:lnSpc>
              <a:buFont typeface="Arial"/>
              <a:buChar char="•"/>
            </a:pPr>
            <a:r>
              <a:rPr lang="en-US" b="true" sz="3666">
                <a:solidFill>
                  <a:srgbClr val="00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S</a:t>
            </a:r>
            <a:r>
              <a:rPr lang="en-US" b="true" sz="3666">
                <a:solidFill>
                  <a:srgbClr val="00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choolstructuur</a:t>
            </a:r>
          </a:p>
          <a:p>
            <a:pPr algn="l" marL="791634" indent="-395817" lvl="1">
              <a:lnSpc>
                <a:spcPts val="5133"/>
              </a:lnSpc>
              <a:buFont typeface="Arial"/>
              <a:buChar char="•"/>
            </a:pPr>
            <a:r>
              <a:rPr lang="en-US" b="true" sz="3666">
                <a:solidFill>
                  <a:srgbClr val="00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Schoolplan</a:t>
            </a:r>
          </a:p>
          <a:p>
            <a:pPr algn="l" marL="791634" indent="-395817" lvl="1">
              <a:lnSpc>
                <a:spcPts val="5133"/>
              </a:lnSpc>
              <a:buFont typeface="Arial"/>
              <a:buChar char="•"/>
            </a:pPr>
            <a:r>
              <a:rPr lang="en-US" b="true" sz="3666">
                <a:solidFill>
                  <a:srgbClr val="00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Schoolgids</a:t>
            </a:r>
          </a:p>
          <a:p>
            <a:pPr algn="l" marL="791634" indent="-395817" lvl="1">
              <a:lnSpc>
                <a:spcPts val="5133"/>
              </a:lnSpc>
              <a:buFont typeface="Arial"/>
              <a:buChar char="•"/>
            </a:pPr>
            <a:r>
              <a:rPr lang="en-US" b="true" sz="3666">
                <a:solidFill>
                  <a:srgbClr val="00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Kennis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A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8001" y="862051"/>
            <a:ext cx="15774710" cy="8165725"/>
            <a:chOff x="0" y="0"/>
            <a:chExt cx="4154656" cy="21506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54656" cy="2150644"/>
            </a:xfrm>
            <a:custGeom>
              <a:avLst/>
              <a:gdLst/>
              <a:ahLst/>
              <a:cxnLst/>
              <a:rect r="r" b="b" t="t" l="l"/>
              <a:pathLst>
                <a:path h="2150644" w="4154656">
                  <a:moveTo>
                    <a:pt x="0" y="0"/>
                  </a:moveTo>
                  <a:lnTo>
                    <a:pt x="4154656" y="0"/>
                  </a:lnTo>
                  <a:lnTo>
                    <a:pt x="4154656" y="2150644"/>
                  </a:lnTo>
                  <a:lnTo>
                    <a:pt x="0" y="215064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4154656" cy="21792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067166" y="2218997"/>
            <a:ext cx="14323850" cy="6680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b="true" sz="4800" spc="-48">
                <a:solidFill>
                  <a:srgbClr val="000000"/>
                </a:solidFill>
                <a:latin typeface="Recoleta Bold"/>
                <a:ea typeface="Recoleta Bold"/>
                <a:cs typeface="Recoleta Bold"/>
                <a:sym typeface="Recoleta Bold"/>
              </a:rPr>
              <a:t>Positie NT2 binnen de school/facilitering</a:t>
            </a:r>
          </a:p>
          <a:p>
            <a:pPr algn="ctr">
              <a:lnSpc>
                <a:spcPts val="4680"/>
              </a:lnSpc>
            </a:pPr>
          </a:p>
          <a:p>
            <a:pPr algn="l" marL="777240" indent="-388620" lvl="1">
              <a:lnSpc>
                <a:spcPts val="4680"/>
              </a:lnSpc>
              <a:buFont typeface="Arial"/>
              <a:buChar char="•"/>
            </a:pPr>
            <a:r>
              <a:rPr lang="en-US" sz="3600" spc="-3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Opname in schoolplan en schoolgids</a:t>
            </a:r>
          </a:p>
          <a:p>
            <a:pPr algn="l" marL="777240" indent="-388620" lvl="1">
              <a:lnSpc>
                <a:spcPts val="4680"/>
              </a:lnSpc>
              <a:buFont typeface="Arial"/>
              <a:buChar char="•"/>
            </a:pPr>
            <a:r>
              <a:rPr lang="en-US" sz="3600" spc="-3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Onderdeel van basisondersteuning.</a:t>
            </a:r>
          </a:p>
          <a:p>
            <a:pPr algn="l" marL="777240" indent="-388620" lvl="1">
              <a:lnSpc>
                <a:spcPts val="4680"/>
              </a:lnSpc>
              <a:buFont typeface="Arial"/>
              <a:buChar char="•"/>
            </a:pPr>
            <a:r>
              <a:rPr lang="en-US" sz="3600" spc="-3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Vaste aanstelling opgeleide NT2-docent, bekostiging vanuit lumpsum basisondersteuning (voorheen vanuit NPO)</a:t>
            </a:r>
          </a:p>
          <a:p>
            <a:pPr algn="l" marL="777240" indent="-388620" lvl="1">
              <a:lnSpc>
                <a:spcPts val="4680"/>
              </a:lnSpc>
              <a:buFont typeface="Arial"/>
              <a:buChar char="•"/>
            </a:pPr>
            <a:r>
              <a:rPr lang="en-US" sz="3600" spc="-3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NT2-lessen vormen deel van het vaste ondersteuningsaanbod.</a:t>
            </a:r>
          </a:p>
          <a:p>
            <a:pPr algn="l" marL="777240" indent="-388620" lvl="1">
              <a:lnSpc>
                <a:spcPts val="4680"/>
              </a:lnSpc>
              <a:buFont typeface="Arial"/>
              <a:buChar char="•"/>
            </a:pPr>
            <a:r>
              <a:rPr lang="en-US" sz="3600" spc="-3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NT2-specialist is verbonden aan ondersteuningsteam.</a:t>
            </a:r>
          </a:p>
          <a:p>
            <a:pPr algn="l">
              <a:lnSpc>
                <a:spcPts val="4680"/>
              </a:lnSpc>
            </a:pPr>
          </a:p>
          <a:p>
            <a:pPr algn="l" marL="777240" indent="-388620" lvl="1">
              <a:lnSpc>
                <a:spcPts val="4680"/>
              </a:lnSpc>
              <a:buFont typeface="Arial"/>
              <a:buChar char="•"/>
            </a:pPr>
            <a:r>
              <a:rPr lang="en-US" sz="3600" spc="-3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Kennis onder docenten dmv workshops en studiemiddagen (in ontwikkeling)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88001" y="862051"/>
            <a:ext cx="2733986" cy="1237604"/>
          </a:xfrm>
          <a:custGeom>
            <a:avLst/>
            <a:gdLst/>
            <a:ahLst/>
            <a:cxnLst/>
            <a:rect r="r" b="b" t="t" l="l"/>
            <a:pathLst>
              <a:path h="1237604" w="2733986">
                <a:moveTo>
                  <a:pt x="0" y="0"/>
                </a:moveTo>
                <a:lnTo>
                  <a:pt x="2733986" y="0"/>
                </a:lnTo>
                <a:lnTo>
                  <a:pt x="2733986" y="1237604"/>
                </a:lnTo>
                <a:lnTo>
                  <a:pt x="0" y="1237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5918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067166" y="3473237"/>
            <a:ext cx="692213" cy="692213"/>
          </a:xfrm>
          <a:custGeom>
            <a:avLst/>
            <a:gdLst/>
            <a:ahLst/>
            <a:cxnLst/>
            <a:rect r="r" b="b" t="t" l="l"/>
            <a:pathLst>
              <a:path h="692213" w="692213">
                <a:moveTo>
                  <a:pt x="0" y="0"/>
                </a:moveTo>
                <a:lnTo>
                  <a:pt x="692213" y="0"/>
                </a:lnTo>
                <a:lnTo>
                  <a:pt x="692213" y="692213"/>
                </a:lnTo>
                <a:lnTo>
                  <a:pt x="0" y="6922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067166" y="4165450"/>
            <a:ext cx="692213" cy="692213"/>
          </a:xfrm>
          <a:custGeom>
            <a:avLst/>
            <a:gdLst/>
            <a:ahLst/>
            <a:cxnLst/>
            <a:rect r="r" b="b" t="t" l="l"/>
            <a:pathLst>
              <a:path h="692213" w="692213">
                <a:moveTo>
                  <a:pt x="0" y="0"/>
                </a:moveTo>
                <a:lnTo>
                  <a:pt x="692213" y="0"/>
                </a:lnTo>
                <a:lnTo>
                  <a:pt x="692213" y="692213"/>
                </a:lnTo>
                <a:lnTo>
                  <a:pt x="0" y="6922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067166" y="4857663"/>
            <a:ext cx="692213" cy="692213"/>
          </a:xfrm>
          <a:custGeom>
            <a:avLst/>
            <a:gdLst/>
            <a:ahLst/>
            <a:cxnLst/>
            <a:rect r="r" b="b" t="t" l="l"/>
            <a:pathLst>
              <a:path h="692213" w="692213">
                <a:moveTo>
                  <a:pt x="0" y="0"/>
                </a:moveTo>
                <a:lnTo>
                  <a:pt x="692213" y="0"/>
                </a:lnTo>
                <a:lnTo>
                  <a:pt x="692213" y="692213"/>
                </a:lnTo>
                <a:lnTo>
                  <a:pt x="0" y="6922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067166" y="5844237"/>
            <a:ext cx="692213" cy="692213"/>
          </a:xfrm>
          <a:custGeom>
            <a:avLst/>
            <a:gdLst/>
            <a:ahLst/>
            <a:cxnLst/>
            <a:rect r="r" b="b" t="t" l="l"/>
            <a:pathLst>
              <a:path h="692213" w="692213">
                <a:moveTo>
                  <a:pt x="0" y="0"/>
                </a:moveTo>
                <a:lnTo>
                  <a:pt x="692213" y="0"/>
                </a:lnTo>
                <a:lnTo>
                  <a:pt x="692213" y="692213"/>
                </a:lnTo>
                <a:lnTo>
                  <a:pt x="0" y="6922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067166" y="7703547"/>
            <a:ext cx="692213" cy="692213"/>
          </a:xfrm>
          <a:custGeom>
            <a:avLst/>
            <a:gdLst/>
            <a:ahLst/>
            <a:cxnLst/>
            <a:rect r="r" b="b" t="t" l="l"/>
            <a:pathLst>
              <a:path h="692213" w="692213">
                <a:moveTo>
                  <a:pt x="0" y="0"/>
                </a:moveTo>
                <a:lnTo>
                  <a:pt x="692213" y="0"/>
                </a:lnTo>
                <a:lnTo>
                  <a:pt x="692213" y="692214"/>
                </a:lnTo>
                <a:lnTo>
                  <a:pt x="0" y="692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067166" y="6536450"/>
            <a:ext cx="692213" cy="692213"/>
          </a:xfrm>
          <a:custGeom>
            <a:avLst/>
            <a:gdLst/>
            <a:ahLst/>
            <a:cxnLst/>
            <a:rect r="r" b="b" t="t" l="l"/>
            <a:pathLst>
              <a:path h="692213" w="692213">
                <a:moveTo>
                  <a:pt x="0" y="0"/>
                </a:moveTo>
                <a:lnTo>
                  <a:pt x="692213" y="0"/>
                </a:lnTo>
                <a:lnTo>
                  <a:pt x="692213" y="692213"/>
                </a:lnTo>
                <a:lnTo>
                  <a:pt x="0" y="6922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A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90942" y="-1295400"/>
            <a:ext cx="10334942" cy="12938707"/>
            <a:chOff x="0" y="0"/>
            <a:chExt cx="1828828" cy="22895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28" cy="2289579"/>
            </a:xfrm>
            <a:custGeom>
              <a:avLst/>
              <a:gdLst/>
              <a:ahLst/>
              <a:cxnLst/>
              <a:rect r="r" b="b" t="t" l="l"/>
              <a:pathLst>
                <a:path h="2289579" w="1828828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FEFEFE">
                <a:alpha val="3568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74091" y="688990"/>
            <a:ext cx="7692960" cy="8969927"/>
            <a:chOff x="0" y="0"/>
            <a:chExt cx="1239160" cy="14448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39160" cy="1444851"/>
            </a:xfrm>
            <a:custGeom>
              <a:avLst/>
              <a:gdLst/>
              <a:ahLst/>
              <a:cxnLst/>
              <a:rect r="r" b="b" t="t" l="l"/>
              <a:pathLst>
                <a:path h="1444851" w="1239160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3042263">
            <a:off x="8842609" y="-3864250"/>
            <a:ext cx="7469107" cy="1381569"/>
          </a:xfrm>
          <a:custGeom>
            <a:avLst/>
            <a:gdLst/>
            <a:ahLst/>
            <a:cxnLst/>
            <a:rect r="r" b="b" t="t" l="l"/>
            <a:pathLst>
              <a:path h="1381569" w="7469107">
                <a:moveTo>
                  <a:pt x="0" y="0"/>
                </a:moveTo>
                <a:lnTo>
                  <a:pt x="7469107" y="0"/>
                </a:lnTo>
                <a:lnTo>
                  <a:pt x="7469107" y="1381569"/>
                </a:lnTo>
                <a:lnTo>
                  <a:pt x="0" y="1381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915808" y="658537"/>
            <a:ext cx="7692960" cy="8969927"/>
            <a:chOff x="0" y="0"/>
            <a:chExt cx="1239160" cy="144485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39160" cy="1444851"/>
            </a:xfrm>
            <a:custGeom>
              <a:avLst/>
              <a:gdLst/>
              <a:ahLst/>
              <a:cxnLst/>
              <a:rect r="r" b="b" t="t" l="l"/>
              <a:pathLst>
                <a:path h="1444851" w="1239160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-10800000">
            <a:off x="1412650" y="1315876"/>
            <a:ext cx="6215843" cy="1149751"/>
          </a:xfrm>
          <a:custGeom>
            <a:avLst/>
            <a:gdLst/>
            <a:ahLst/>
            <a:cxnLst/>
            <a:rect r="r" b="b" t="t" l="l"/>
            <a:pathLst>
              <a:path h="1149751" w="6215843">
                <a:moveTo>
                  <a:pt x="0" y="0"/>
                </a:moveTo>
                <a:lnTo>
                  <a:pt x="6215843" y="0"/>
                </a:lnTo>
                <a:lnTo>
                  <a:pt x="6215843" y="1149751"/>
                </a:lnTo>
                <a:lnTo>
                  <a:pt x="0" y="1149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0577601" y="1197534"/>
            <a:ext cx="6215843" cy="1149751"/>
          </a:xfrm>
          <a:custGeom>
            <a:avLst/>
            <a:gdLst/>
            <a:ahLst/>
            <a:cxnLst/>
            <a:rect r="r" b="b" t="t" l="l"/>
            <a:pathLst>
              <a:path h="1149751" w="6215843">
                <a:moveTo>
                  <a:pt x="0" y="0"/>
                </a:moveTo>
                <a:lnTo>
                  <a:pt x="6215842" y="0"/>
                </a:lnTo>
                <a:lnTo>
                  <a:pt x="6215842" y="1149751"/>
                </a:lnTo>
                <a:lnTo>
                  <a:pt x="0" y="1149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111781" y="2465627"/>
            <a:ext cx="2733986" cy="1237604"/>
          </a:xfrm>
          <a:custGeom>
            <a:avLst/>
            <a:gdLst/>
            <a:ahLst/>
            <a:cxnLst/>
            <a:rect r="r" b="b" t="t" l="l"/>
            <a:pathLst>
              <a:path h="1237604" w="2733986">
                <a:moveTo>
                  <a:pt x="0" y="0"/>
                </a:moveTo>
                <a:lnTo>
                  <a:pt x="2733986" y="0"/>
                </a:lnTo>
                <a:lnTo>
                  <a:pt x="2733986" y="1237604"/>
                </a:lnTo>
                <a:lnTo>
                  <a:pt x="0" y="12376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25918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713603" y="1516206"/>
            <a:ext cx="5613937" cy="712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b="true" sz="5998" spc="35">
                <a:solidFill>
                  <a:srgbClr val="010A4F"/>
                </a:solidFill>
                <a:latin typeface="Recoleta Bold"/>
                <a:ea typeface="Recoleta Bold"/>
                <a:cs typeface="Recoleta Bold"/>
                <a:sym typeface="Recoleta Bold"/>
              </a:rPr>
              <a:t>SCHOOLPLAN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217889" y="1516227"/>
            <a:ext cx="5332499" cy="712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b="true" sz="5998" spc="35">
                <a:solidFill>
                  <a:srgbClr val="FFFFFF"/>
                </a:solidFill>
                <a:latin typeface="Recoleta Bold"/>
                <a:ea typeface="Recoleta Bold"/>
                <a:cs typeface="Recoleta Bold"/>
                <a:sym typeface="Recoleta Bold"/>
              </a:rPr>
              <a:t>SCHOOLGIDS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57779" y="3335934"/>
            <a:ext cx="7001521" cy="667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93"/>
              </a:lnSpc>
            </a:pPr>
            <a:r>
              <a:rPr lang="en-US" sz="31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Onder het kopje </a:t>
            </a:r>
            <a:r>
              <a:rPr lang="en-US" sz="3161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Taalondersteuning</a:t>
            </a:r>
            <a:r>
              <a:rPr lang="en-US" sz="31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staat een item over </a:t>
            </a:r>
          </a:p>
          <a:p>
            <a:pPr algn="l">
              <a:lnSpc>
                <a:spcPts val="3793"/>
              </a:lnSpc>
            </a:pPr>
            <a:r>
              <a:rPr lang="en-US" sz="3161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NT2 ondersteuningslessen </a:t>
            </a:r>
          </a:p>
          <a:p>
            <a:pPr algn="l">
              <a:lnSpc>
                <a:spcPts val="3793"/>
              </a:lnSpc>
            </a:pPr>
            <a:r>
              <a:rPr lang="en-US" sz="31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l">
              <a:lnSpc>
                <a:spcPts val="3793"/>
              </a:lnSpc>
            </a:pPr>
            <a:r>
              <a:rPr lang="en-US" sz="31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Anderstalige leerlingen van </a:t>
            </a:r>
            <a:r>
              <a:rPr lang="en-US" sz="3161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elk niveau en uit alle jaarlagen</a:t>
            </a:r>
            <a:r>
              <a:rPr lang="en-US" sz="31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kunnen extra ondersteuningslessen krijgen in de Nederlandse taal. Deze NT2-lessen worden gegeven door </a:t>
            </a:r>
            <a:r>
              <a:rPr lang="en-US" sz="3161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onze gediplomeerde NT2-docent.</a:t>
            </a:r>
            <a:r>
              <a:rPr lang="en-US" sz="31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(NT2= Nederlands als Tweede Taal).  </a:t>
            </a:r>
          </a:p>
          <a:p>
            <a:pPr algn="l">
              <a:lnSpc>
                <a:spcPts val="3793"/>
              </a:lnSpc>
            </a:pPr>
            <a:r>
              <a:rPr lang="en-US" sz="31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</a:p>
          <a:p>
            <a:pPr algn="ctr">
              <a:lnSpc>
                <a:spcPts val="3793"/>
              </a:lnSpc>
            </a:pPr>
            <a:r>
              <a:rPr lang="en-US" sz="31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etc</a:t>
            </a:r>
          </a:p>
          <a:p>
            <a:pPr algn="l">
              <a:lnSpc>
                <a:spcPts val="3793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638047" y="3420899"/>
            <a:ext cx="6292608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3"/>
              </a:lnSpc>
            </a:pPr>
            <a:r>
              <a:rPr lang="en-US" sz="31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We hebben </a:t>
            </a:r>
            <a:r>
              <a:rPr lang="en-US" sz="3161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positieve aandacht voor meertaligheid.</a:t>
            </a:r>
            <a:r>
              <a:rPr lang="en-US" sz="31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38047" y="4962525"/>
            <a:ext cx="6292608" cy="429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93"/>
              </a:lnSpc>
            </a:pPr>
            <a:r>
              <a:rPr lang="en-US" sz="31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bevorderen </a:t>
            </a:r>
            <a:r>
              <a:rPr lang="en-US" sz="3161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gelijke kansen</a:t>
            </a:r>
            <a:r>
              <a:rPr lang="en-US" sz="31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 bieden leerlingen die dat nodig hebben </a:t>
            </a:r>
            <a:r>
              <a:rPr lang="en-US" sz="3161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extra </a:t>
            </a:r>
            <a:r>
              <a:rPr lang="en-US" sz="3161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mogelijkheden voor onderwijs en ondersteuning</a:t>
            </a:r>
            <a:r>
              <a:rPr lang="en-US" sz="31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Leerlingen met extra ondersteu?ningsbehoeften op onderwijskundig vlak, zoals bij hoogbegaafdheid of</a:t>
            </a:r>
            <a:r>
              <a:rPr lang="en-US" sz="3161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NT2, krijgen </a:t>
            </a:r>
          </a:p>
          <a:p>
            <a:pPr algn="l">
              <a:lnSpc>
                <a:spcPts val="3793"/>
              </a:lnSpc>
            </a:pPr>
            <a:r>
              <a:rPr lang="en-US" sz="3161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extra begeleiding.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2577163" y="2228922"/>
            <a:ext cx="2733986" cy="1116537"/>
          </a:xfrm>
          <a:custGeom>
            <a:avLst/>
            <a:gdLst/>
            <a:ahLst/>
            <a:cxnLst/>
            <a:rect r="r" b="b" t="t" l="l"/>
            <a:pathLst>
              <a:path h="1116537" w="2733986">
                <a:moveTo>
                  <a:pt x="0" y="0"/>
                </a:moveTo>
                <a:lnTo>
                  <a:pt x="2733986" y="0"/>
                </a:lnTo>
                <a:lnTo>
                  <a:pt x="2733986" y="1116537"/>
                </a:lnTo>
                <a:lnTo>
                  <a:pt x="0" y="11165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28728" r="0" b="-10843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6337031" y="484810"/>
            <a:ext cx="5613937" cy="524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4"/>
              </a:lnSpc>
            </a:pPr>
            <a:r>
              <a:rPr lang="en-US" b="true" sz="4398" spc="26">
                <a:solidFill>
                  <a:srgbClr val="010A4F"/>
                </a:solidFill>
                <a:latin typeface="Recoleta Bold"/>
                <a:ea typeface="Recoleta Bold"/>
                <a:cs typeface="Recoleta Bold"/>
                <a:sym typeface="Recoleta Bold"/>
              </a:rPr>
              <a:t>VOORBEELD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bg>
      <p:bgPr>
        <a:solidFill>
          <a:srgbClr val="99A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3439" y="1028700"/>
            <a:ext cx="15541122" cy="7991387"/>
            <a:chOff x="0" y="0"/>
            <a:chExt cx="2680843" cy="13785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80843" cy="1378514"/>
            </a:xfrm>
            <a:custGeom>
              <a:avLst/>
              <a:gdLst/>
              <a:ahLst/>
              <a:cxnLst/>
              <a:rect r="r" b="b" t="t" l="l"/>
              <a:pathLst>
                <a:path h="1378514" w="2680843">
                  <a:moveTo>
                    <a:pt x="0" y="0"/>
                  </a:moveTo>
                  <a:lnTo>
                    <a:pt x="2680843" y="0"/>
                  </a:lnTo>
                  <a:lnTo>
                    <a:pt x="2680843" y="1378514"/>
                  </a:lnTo>
                  <a:lnTo>
                    <a:pt x="0" y="137851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4" id="4"/>
          <p:cNvSpPr/>
          <p:nvPr/>
        </p:nvSpPr>
        <p:spPr>
          <a:xfrm flipV="true">
            <a:off x="9118995" y="2123719"/>
            <a:ext cx="0" cy="6185910"/>
          </a:xfrm>
          <a:prstGeom prst="line">
            <a:avLst/>
          </a:prstGeom>
          <a:ln cap="flat" w="38100">
            <a:solidFill>
              <a:srgbClr val="010A4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2059046" y="4020619"/>
            <a:ext cx="6576461" cy="707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58"/>
              </a:lnSpc>
              <a:spcBef>
                <a:spcPct val="0"/>
              </a:spcBef>
            </a:pPr>
            <a:r>
              <a:rPr lang="en-US" b="true" sz="5358" spc="32">
                <a:solidFill>
                  <a:srgbClr val="000000"/>
                </a:solidFill>
                <a:latin typeface="Recoleta Bold"/>
                <a:ea typeface="Recoleta Bold"/>
                <a:cs typeface="Recoleta Bold"/>
                <a:sym typeface="Recoleta Bold"/>
              </a:rPr>
              <a:t>POSITIE VAN NT2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604770" y="4020619"/>
            <a:ext cx="6576461" cy="707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58"/>
              </a:lnSpc>
              <a:spcBef>
                <a:spcPct val="0"/>
              </a:spcBef>
            </a:pPr>
            <a:r>
              <a:rPr lang="en-US" b="true" sz="5358" spc="32">
                <a:solidFill>
                  <a:srgbClr val="000000"/>
                </a:solidFill>
                <a:latin typeface="Recoleta Bold"/>
                <a:ea typeface="Recoleta Bold"/>
                <a:cs typeface="Recoleta Bold"/>
                <a:sym typeface="Recoleta Bold"/>
              </a:rPr>
              <a:t>TAKEN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A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12590" y="1028700"/>
            <a:ext cx="15599578" cy="8229600"/>
            <a:chOff x="0" y="0"/>
            <a:chExt cx="4108531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08531" cy="2167467"/>
            </a:xfrm>
            <a:custGeom>
              <a:avLst/>
              <a:gdLst/>
              <a:ahLst/>
              <a:cxnLst/>
              <a:rect r="r" b="b" t="t" l="l"/>
              <a:pathLst>
                <a:path h="2167467" w="4108531">
                  <a:moveTo>
                    <a:pt x="25311" y="0"/>
                  </a:moveTo>
                  <a:lnTo>
                    <a:pt x="4083220" y="0"/>
                  </a:lnTo>
                  <a:cubicBezTo>
                    <a:pt x="4097199" y="0"/>
                    <a:pt x="4108531" y="11332"/>
                    <a:pt x="4108531" y="25311"/>
                  </a:cubicBezTo>
                  <a:lnTo>
                    <a:pt x="4108531" y="2142156"/>
                  </a:lnTo>
                  <a:cubicBezTo>
                    <a:pt x="4108531" y="2148869"/>
                    <a:pt x="4105864" y="2155307"/>
                    <a:pt x="4101118" y="2160053"/>
                  </a:cubicBezTo>
                  <a:cubicBezTo>
                    <a:pt x="4096371" y="2164800"/>
                    <a:pt x="4089933" y="2167467"/>
                    <a:pt x="4083220" y="2167467"/>
                  </a:cubicBezTo>
                  <a:lnTo>
                    <a:pt x="25311" y="2167467"/>
                  </a:lnTo>
                  <a:cubicBezTo>
                    <a:pt x="18598" y="2167467"/>
                    <a:pt x="12160" y="2164800"/>
                    <a:pt x="7413" y="2160053"/>
                  </a:cubicBezTo>
                  <a:cubicBezTo>
                    <a:pt x="2667" y="2155307"/>
                    <a:pt x="0" y="2148869"/>
                    <a:pt x="0" y="2142156"/>
                  </a:cubicBezTo>
                  <a:lnTo>
                    <a:pt x="0" y="25311"/>
                  </a:lnTo>
                  <a:cubicBezTo>
                    <a:pt x="0" y="18598"/>
                    <a:pt x="2667" y="12160"/>
                    <a:pt x="7413" y="7413"/>
                  </a:cubicBezTo>
                  <a:cubicBezTo>
                    <a:pt x="12160" y="2667"/>
                    <a:pt x="18598" y="0"/>
                    <a:pt x="2531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08531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314271" y="1245391"/>
            <a:ext cx="7796217" cy="7796217"/>
          </a:xfrm>
          <a:custGeom>
            <a:avLst/>
            <a:gdLst/>
            <a:ahLst/>
            <a:cxnLst/>
            <a:rect r="r" b="b" t="t" l="l"/>
            <a:pathLst>
              <a:path h="7796217" w="7796217">
                <a:moveTo>
                  <a:pt x="0" y="0"/>
                </a:moveTo>
                <a:lnTo>
                  <a:pt x="7796217" y="0"/>
                </a:lnTo>
                <a:lnTo>
                  <a:pt x="7796217" y="7796218"/>
                </a:lnTo>
                <a:lnTo>
                  <a:pt x="0" y="7796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314271" y="2425626"/>
            <a:ext cx="3180590" cy="140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8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Dit wil ik weten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501071" y="2425626"/>
            <a:ext cx="3180590" cy="140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8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Dit wil ik vragen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19071" y="6323266"/>
            <a:ext cx="3180590" cy="140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8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Dit wil ik onthouden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501071" y="5966079"/>
            <a:ext cx="3180590" cy="2117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8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Hier wil ik over nadenken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E1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47780" y="704428"/>
            <a:ext cx="16917571" cy="7991387"/>
            <a:chOff x="0" y="0"/>
            <a:chExt cx="2918281" cy="13785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18281" cy="1378514"/>
            </a:xfrm>
            <a:custGeom>
              <a:avLst/>
              <a:gdLst/>
              <a:ahLst/>
              <a:cxnLst/>
              <a:rect r="r" b="b" t="t" l="l"/>
              <a:pathLst>
                <a:path h="1378514" w="2918281">
                  <a:moveTo>
                    <a:pt x="0" y="0"/>
                  </a:moveTo>
                  <a:lnTo>
                    <a:pt x="2918281" y="0"/>
                  </a:lnTo>
                  <a:lnTo>
                    <a:pt x="2918281" y="1378514"/>
                  </a:lnTo>
                  <a:lnTo>
                    <a:pt x="0" y="137851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028700" y="3398520"/>
            <a:ext cx="16451971" cy="4761424"/>
          </a:xfrm>
          <a:custGeom>
            <a:avLst/>
            <a:gdLst/>
            <a:ahLst/>
            <a:cxnLst/>
            <a:rect r="r" b="b" t="t" l="l"/>
            <a:pathLst>
              <a:path h="4761424" w="16451971">
                <a:moveTo>
                  <a:pt x="0" y="0"/>
                </a:moveTo>
                <a:lnTo>
                  <a:pt x="16451971" y="0"/>
                </a:lnTo>
                <a:lnTo>
                  <a:pt x="16451971" y="4761424"/>
                </a:lnTo>
                <a:lnTo>
                  <a:pt x="0" y="47614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865" t="-155602" r="-21733" b="-100634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73439" y="895350"/>
            <a:ext cx="15541122" cy="3350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true">
                <a:solidFill>
                  <a:srgbClr val="00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Alle docenten geven Taalbewust les</a:t>
            </a:r>
          </a:p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00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Dit is een groeiproces!</a:t>
            </a:r>
          </a:p>
          <a:p>
            <a:pPr algn="ctr">
              <a:lnSpc>
                <a:spcPts val="1008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E1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1643307"/>
            <a:chOff x="0" y="0"/>
            <a:chExt cx="3596215" cy="22895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96215" cy="2289579"/>
            </a:xfrm>
            <a:custGeom>
              <a:avLst/>
              <a:gdLst/>
              <a:ahLst/>
              <a:cxnLst/>
              <a:rect r="r" b="b" t="t" l="l"/>
              <a:pathLst>
                <a:path h="2289579" w="3596215">
                  <a:moveTo>
                    <a:pt x="0" y="0"/>
                  </a:moveTo>
                  <a:lnTo>
                    <a:pt x="3596215" y="0"/>
                  </a:lnTo>
                  <a:lnTo>
                    <a:pt x="3596215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99E17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89691" y="1136565"/>
            <a:ext cx="15296866" cy="8027375"/>
            <a:chOff x="0" y="0"/>
            <a:chExt cx="2593379" cy="136093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93379" cy="1360934"/>
            </a:xfrm>
            <a:custGeom>
              <a:avLst/>
              <a:gdLst/>
              <a:ahLst/>
              <a:cxnLst/>
              <a:rect r="r" b="b" t="t" l="l"/>
              <a:pathLst>
                <a:path h="1360934" w="2593379">
                  <a:moveTo>
                    <a:pt x="0" y="0"/>
                  </a:moveTo>
                  <a:lnTo>
                    <a:pt x="2593379" y="0"/>
                  </a:lnTo>
                  <a:lnTo>
                    <a:pt x="2593379" y="1360934"/>
                  </a:lnTo>
                  <a:lnTo>
                    <a:pt x="0" y="1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964232" y="2597553"/>
            <a:ext cx="14347785" cy="2552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9"/>
              </a:lnSpc>
            </a:pPr>
            <a:r>
              <a:rPr lang="en-US" sz="9999" b="true">
                <a:solidFill>
                  <a:srgbClr val="010A4F"/>
                </a:solidFill>
                <a:latin typeface="Recoleta Bold"/>
                <a:ea typeface="Recoleta Bold"/>
                <a:cs typeface="Recoleta Bold"/>
                <a:sym typeface="Recoleta Bold"/>
              </a:rPr>
              <a:t>Interne Workshops</a:t>
            </a:r>
          </a:p>
          <a:p>
            <a:pPr algn="ctr">
              <a:lnSpc>
                <a:spcPts val="5249"/>
              </a:lnSpc>
            </a:pPr>
            <a:r>
              <a:rPr lang="en-US" sz="6999" b="true">
                <a:solidFill>
                  <a:srgbClr val="010A4F"/>
                </a:solidFill>
                <a:latin typeface="Recoleta Bold"/>
                <a:ea typeface="Recoleta Bold"/>
                <a:cs typeface="Recoleta Bold"/>
                <a:sym typeface="Recoleta Bold"/>
              </a:rPr>
              <a:t>voor professionalisering docenten</a:t>
            </a:r>
          </a:p>
          <a:p>
            <a:pPr algn="ctr">
              <a:lnSpc>
                <a:spcPts val="3750"/>
              </a:lnSpc>
            </a:pPr>
            <a:r>
              <a:rPr lang="en-US" sz="5000" b="true">
                <a:solidFill>
                  <a:srgbClr val="010A4F"/>
                </a:solidFill>
                <a:latin typeface="Recoleta Bold"/>
                <a:ea typeface="Recoleta Bold"/>
                <a:cs typeface="Recoleta Bold"/>
                <a:sym typeface="Recoleta Bold"/>
              </a:rPr>
              <a:t>Werk in uitvoering </a:t>
            </a:r>
          </a:p>
          <a:p>
            <a:pPr algn="ctr">
              <a:lnSpc>
                <a:spcPts val="375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-3042263">
            <a:off x="8842609" y="-3864250"/>
            <a:ext cx="7469107" cy="1381569"/>
          </a:xfrm>
          <a:custGeom>
            <a:avLst/>
            <a:gdLst/>
            <a:ahLst/>
            <a:cxnLst/>
            <a:rect r="r" b="b" t="t" l="l"/>
            <a:pathLst>
              <a:path h="1381569" w="7469107">
                <a:moveTo>
                  <a:pt x="0" y="0"/>
                </a:moveTo>
                <a:lnTo>
                  <a:pt x="7469107" y="0"/>
                </a:lnTo>
                <a:lnTo>
                  <a:pt x="7469107" y="1381569"/>
                </a:lnTo>
                <a:lnTo>
                  <a:pt x="0" y="1381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45724" y="6027459"/>
            <a:ext cx="6940291" cy="172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2124" indent="-406062" lvl="1">
              <a:lnSpc>
                <a:spcPts val="4513"/>
              </a:lnSpc>
              <a:buFont typeface="Arial"/>
              <a:buChar char="•"/>
            </a:pPr>
            <a:r>
              <a:rPr lang="en-US" sz="37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Basiskennis NT2</a:t>
            </a:r>
          </a:p>
          <a:p>
            <a:pPr algn="l" marL="812124" indent="-406062" lvl="1">
              <a:lnSpc>
                <a:spcPts val="4513"/>
              </a:lnSpc>
              <a:buFont typeface="Arial"/>
              <a:buChar char="•"/>
            </a:pPr>
            <a:r>
              <a:rPr lang="en-US" sz="37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Praktische didactische tips voor je vaklessen.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0909424" y="5150253"/>
            <a:ext cx="4928052" cy="3487962"/>
            <a:chOff x="0" y="0"/>
            <a:chExt cx="6570737" cy="4650616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6570737" cy="4650616"/>
              <a:chOff x="0" y="0"/>
              <a:chExt cx="1655838" cy="1171964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655838" cy="1171964"/>
              </a:xfrm>
              <a:custGeom>
                <a:avLst/>
                <a:gdLst/>
                <a:ahLst/>
                <a:cxnLst/>
                <a:rect r="r" b="b" t="t" l="l"/>
                <a:pathLst>
                  <a:path h="1171964" w="1655838">
                    <a:moveTo>
                      <a:pt x="0" y="0"/>
                    </a:moveTo>
                    <a:lnTo>
                      <a:pt x="1655838" y="0"/>
                    </a:lnTo>
                    <a:lnTo>
                      <a:pt x="1655838" y="1171964"/>
                    </a:lnTo>
                    <a:lnTo>
                      <a:pt x="0" y="1171964"/>
                    </a:lnTo>
                    <a:close/>
                  </a:path>
                </a:pathLst>
              </a:custGeom>
              <a:solidFill>
                <a:srgbClr val="2D499A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1655838" cy="1200539"/>
              </a:xfrm>
              <a:prstGeom prst="rect">
                <a:avLst/>
              </a:prstGeom>
            </p:spPr>
            <p:txBody>
              <a:bodyPr anchor="ctr" rtlCol="false" tIns="112755" lIns="112755" bIns="112755" rIns="112755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107804" y="76301"/>
              <a:ext cx="6355129" cy="4479638"/>
            </a:xfrm>
            <a:custGeom>
              <a:avLst/>
              <a:gdLst/>
              <a:ahLst/>
              <a:cxnLst/>
              <a:rect r="r" b="b" t="t" l="l"/>
              <a:pathLst>
                <a:path h="4479638" w="6355129">
                  <a:moveTo>
                    <a:pt x="0" y="0"/>
                  </a:moveTo>
                  <a:lnTo>
                    <a:pt x="6355129" y="0"/>
                  </a:lnTo>
                  <a:lnTo>
                    <a:pt x="6355129" y="4479638"/>
                  </a:lnTo>
                  <a:lnTo>
                    <a:pt x="0" y="4479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103978" y="4220218"/>
              <a:ext cx="354097" cy="354097"/>
            </a:xfrm>
            <a:custGeom>
              <a:avLst/>
              <a:gdLst/>
              <a:ahLst/>
              <a:cxnLst/>
              <a:rect r="r" b="b" t="t" l="l"/>
              <a:pathLst>
                <a:path h="354097" w="354097">
                  <a:moveTo>
                    <a:pt x="0" y="0"/>
                  </a:moveTo>
                  <a:lnTo>
                    <a:pt x="354097" y="0"/>
                  </a:lnTo>
                  <a:lnTo>
                    <a:pt x="354097" y="354097"/>
                  </a:lnTo>
                  <a:lnTo>
                    <a:pt x="0" y="354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2057633" y="2788475"/>
              <a:ext cx="672993" cy="243118"/>
              <a:chOff x="0" y="0"/>
              <a:chExt cx="1050379" cy="3794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050417" cy="379476"/>
              </a:xfrm>
              <a:custGeom>
                <a:avLst/>
                <a:gdLst/>
                <a:ahLst/>
                <a:cxnLst/>
                <a:rect r="r" b="b" t="t" l="l"/>
                <a:pathLst>
                  <a:path h="379476" w="1050417">
                    <a:moveTo>
                      <a:pt x="0" y="379476"/>
                    </a:moveTo>
                    <a:lnTo>
                      <a:pt x="1050417" y="379476"/>
                    </a:lnTo>
                    <a:lnTo>
                      <a:pt x="10504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name="Group 17" id="17"/>
            <p:cNvGrpSpPr>
              <a:grpSpLocks noChangeAspect="true"/>
            </p:cNvGrpSpPr>
            <p:nvPr/>
          </p:nvGrpSpPr>
          <p:grpSpPr>
            <a:xfrm rot="0">
              <a:off x="1759767" y="1516643"/>
              <a:ext cx="1227476" cy="1142275"/>
              <a:chOff x="0" y="0"/>
              <a:chExt cx="1915795" cy="1782813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63500" y="68961"/>
                <a:ext cx="675513" cy="502412"/>
              </a:xfrm>
              <a:custGeom>
                <a:avLst/>
                <a:gdLst/>
                <a:ahLst/>
                <a:cxnLst/>
                <a:rect r="r" b="b" t="t" l="l"/>
                <a:pathLst>
                  <a:path h="502412" w="675513">
                    <a:moveTo>
                      <a:pt x="0" y="502412"/>
                    </a:moveTo>
                    <a:lnTo>
                      <a:pt x="675513" y="502412"/>
                    </a:lnTo>
                    <a:lnTo>
                      <a:pt x="6755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178306" y="63500"/>
                <a:ext cx="673989" cy="507873"/>
              </a:xfrm>
              <a:custGeom>
                <a:avLst/>
                <a:gdLst/>
                <a:ahLst/>
                <a:cxnLst/>
                <a:rect r="r" b="b" t="t" l="l"/>
                <a:pathLst>
                  <a:path h="507873" w="673989">
                    <a:moveTo>
                      <a:pt x="0" y="507873"/>
                    </a:moveTo>
                    <a:lnTo>
                      <a:pt x="673989" y="507873"/>
                    </a:lnTo>
                    <a:lnTo>
                      <a:pt x="6739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980948" y="571373"/>
                <a:ext cx="835152" cy="1147953"/>
              </a:xfrm>
              <a:custGeom>
                <a:avLst/>
                <a:gdLst/>
                <a:ahLst/>
                <a:cxnLst/>
                <a:rect r="r" b="b" t="t" l="l"/>
                <a:pathLst>
                  <a:path h="1147953" w="835152">
                    <a:moveTo>
                      <a:pt x="0" y="1147953"/>
                    </a:moveTo>
                    <a:lnTo>
                      <a:pt x="835152" y="1147953"/>
                    </a:lnTo>
                    <a:lnTo>
                      <a:pt x="835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 flipH="false" flipV="false" rot="0">
                <a:off x="145796" y="571373"/>
                <a:ext cx="835152" cy="1147953"/>
              </a:xfrm>
              <a:custGeom>
                <a:avLst/>
                <a:gdLst/>
                <a:ahLst/>
                <a:cxnLst/>
                <a:rect r="r" b="b" t="t" l="l"/>
                <a:pathLst>
                  <a:path h="1147953" w="835152">
                    <a:moveTo>
                      <a:pt x="0" y="1147953"/>
                    </a:moveTo>
                    <a:lnTo>
                      <a:pt x="835152" y="1147953"/>
                    </a:lnTo>
                    <a:lnTo>
                      <a:pt x="835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name="Group 22" id="22"/>
            <p:cNvGrpSpPr>
              <a:grpSpLocks noChangeAspect="true"/>
            </p:cNvGrpSpPr>
            <p:nvPr/>
          </p:nvGrpSpPr>
          <p:grpSpPr>
            <a:xfrm rot="0">
              <a:off x="3159177" y="4271213"/>
              <a:ext cx="246364" cy="246364"/>
              <a:chOff x="0" y="0"/>
              <a:chExt cx="384518" cy="384518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384556" cy="384556"/>
              </a:xfrm>
              <a:custGeom>
                <a:avLst/>
                <a:gdLst/>
                <a:ahLst/>
                <a:cxnLst/>
                <a:rect r="r" b="b" t="t" l="l"/>
                <a:pathLst>
                  <a:path h="384556" w="384556">
                    <a:moveTo>
                      <a:pt x="0" y="384556"/>
                    </a:moveTo>
                    <a:lnTo>
                      <a:pt x="384556" y="384556"/>
                    </a:lnTo>
                    <a:lnTo>
                      <a:pt x="3845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name="Group 24" id="24"/>
            <p:cNvGrpSpPr>
              <a:grpSpLocks noChangeAspect="true"/>
            </p:cNvGrpSpPr>
            <p:nvPr/>
          </p:nvGrpSpPr>
          <p:grpSpPr>
            <a:xfrm rot="0">
              <a:off x="4891539" y="2618231"/>
              <a:ext cx="1394278" cy="1389048"/>
              <a:chOff x="0" y="0"/>
              <a:chExt cx="2176132" cy="2167966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176145" cy="2168017"/>
              </a:xfrm>
              <a:custGeom>
                <a:avLst/>
                <a:gdLst/>
                <a:ahLst/>
                <a:cxnLst/>
                <a:rect r="r" b="b" t="t" l="l"/>
                <a:pathLst>
                  <a:path h="2168017" w="2176145">
                    <a:moveTo>
                      <a:pt x="0" y="2168017"/>
                    </a:moveTo>
                    <a:lnTo>
                      <a:pt x="2176145" y="2168017"/>
                    </a:lnTo>
                    <a:lnTo>
                      <a:pt x="21761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-2032620">
              <a:off x="515008" y="1259276"/>
              <a:ext cx="530066" cy="8589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33"/>
                </a:lnSpc>
              </a:pPr>
              <a:r>
                <a:rPr lang="en-US" b="true" sz="3666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T 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-1799760">
              <a:off x="794998" y="1097156"/>
              <a:ext cx="505349" cy="8589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33"/>
                </a:lnSpc>
              </a:pPr>
              <a:r>
                <a:rPr lang="en-US" b="true" sz="3666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a 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-1528920">
              <a:off x="1119575" y="931885"/>
              <a:ext cx="505349" cy="8589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33"/>
                </a:lnSpc>
              </a:pPr>
              <a:r>
                <a:rPr lang="en-US" b="true" sz="3666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a 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-1325280">
              <a:off x="1464634" y="848457"/>
              <a:ext cx="191891" cy="8365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33"/>
                </a:lnSpc>
              </a:pPr>
              <a:r>
                <a:rPr lang="en-US" b="true" sz="3666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l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-1122600">
              <a:off x="1629537" y="733112"/>
              <a:ext cx="502823" cy="8589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33"/>
                </a:lnSpc>
              </a:pPr>
              <a:r>
                <a:rPr lang="en-US" b="true" sz="3666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b 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-875820">
              <a:off x="1979451" y="642196"/>
              <a:ext cx="440159" cy="8589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33"/>
                </a:lnSpc>
              </a:pPr>
              <a:r>
                <a:rPr lang="en-US" b="true" sz="3666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e 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-579540">
              <a:off x="2272882" y="585820"/>
              <a:ext cx="642156" cy="8365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33"/>
                </a:lnSpc>
              </a:pPr>
              <a:r>
                <a:rPr lang="en-US" b="true" sz="3666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w 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-261420">
              <a:off x="2765943" y="539348"/>
              <a:ext cx="501553" cy="8365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33"/>
                </a:lnSpc>
              </a:pPr>
              <a:r>
                <a:rPr lang="en-US" b="true" sz="3666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u 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-18480">
              <a:off x="3126471" y="508030"/>
              <a:ext cx="430626" cy="8589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33"/>
                </a:lnSpc>
              </a:pPr>
              <a:r>
                <a:rPr lang="en-US" b="true" sz="3666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s 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180660">
              <a:off x="3418693" y="537010"/>
              <a:ext cx="255226" cy="8365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33"/>
                </a:lnSpc>
              </a:pPr>
              <a:r>
                <a:rPr lang="en-US" b="true" sz="3666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t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427680">
              <a:off x="3782560" y="544112"/>
              <a:ext cx="191891" cy="8365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33"/>
                </a:lnSpc>
              </a:pPr>
              <a:r>
                <a:rPr lang="en-US" b="true" sz="3666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l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608100">
              <a:off x="3959275" y="591146"/>
              <a:ext cx="440159" cy="8589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33"/>
                </a:lnSpc>
              </a:pPr>
              <a:r>
                <a:rPr lang="en-US" b="true" sz="3666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e 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829260">
              <a:off x="4254021" y="656689"/>
              <a:ext cx="430626" cy="8589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33"/>
                </a:lnSpc>
              </a:pPr>
              <a:r>
                <a:rPr lang="en-US" b="true" sz="3666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s 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1071540">
              <a:off x="4532445" y="749739"/>
              <a:ext cx="499704" cy="8589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33"/>
                </a:lnSpc>
              </a:pPr>
              <a:r>
                <a:rPr lang="en-US" b="true" sz="3666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g 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1317180">
              <a:off x="4870748" y="866302"/>
              <a:ext cx="440159" cy="8589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33"/>
                </a:lnSpc>
              </a:pPr>
              <a:r>
                <a:rPr lang="en-US" b="true" sz="3666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e 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1552320">
              <a:off x="5138591" y="1019473"/>
              <a:ext cx="469935" cy="8365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33"/>
                </a:lnSpc>
              </a:pPr>
              <a:r>
                <a:rPr lang="en-US" b="true" sz="3666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v 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1787400">
              <a:off x="5435671" y="1149507"/>
              <a:ext cx="440159" cy="8589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33"/>
                </a:lnSpc>
              </a:pPr>
              <a:r>
                <a:rPr lang="en-US" b="true" sz="3666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e 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2038200">
              <a:off x="5700053" y="1299335"/>
              <a:ext cx="390116" cy="8365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33"/>
                </a:lnSpc>
              </a:pPr>
              <a:r>
                <a:rPr lang="en-US" b="true" sz="3666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n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2957229" y="1408460"/>
              <a:ext cx="1088070" cy="5150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8"/>
                </a:lnSpc>
              </a:pPr>
              <a:r>
                <a:rPr lang="en-US" b="true" sz="2163">
                  <a:solidFill>
                    <a:srgbClr val="FFFFFF"/>
                  </a:solidFill>
                  <a:latin typeface="Recoleta Bold"/>
                  <a:ea typeface="Recoleta Bold"/>
                  <a:cs typeface="Recoleta Bold"/>
                  <a:sym typeface="Recoleta Bold"/>
                </a:rPr>
                <a:t>in een 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2903140" y="1905110"/>
              <a:ext cx="2109668" cy="773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10"/>
                </a:lnSpc>
              </a:pPr>
              <a:r>
                <a:rPr lang="en-US" b="true" sz="3364">
                  <a:solidFill>
                    <a:srgbClr val="FFFFFF"/>
                  </a:solidFill>
                  <a:latin typeface="Recoleta Bold"/>
                  <a:ea typeface="Recoleta Bold"/>
                  <a:cs typeface="Recoleta Bold"/>
                  <a:sym typeface="Recoleta Bold"/>
                </a:rPr>
                <a:t>gopslag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2978406" y="4073955"/>
              <a:ext cx="587206" cy="1375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07"/>
                </a:lnSpc>
              </a:pPr>
              <a:r>
                <a:rPr lang="en-US" sz="576">
                  <a:solidFill>
                    <a:srgbClr val="FFFFFF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 Ryanne Kamp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2616583" y="4213036"/>
              <a:ext cx="424646" cy="1341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07"/>
                </a:lnSpc>
              </a:pPr>
              <a:r>
                <a:rPr lang="en-US" b="true" sz="576">
                  <a:solidFill>
                    <a:srgbClr val="FFFFFF"/>
                  </a:solidFill>
                  <a:latin typeface="Recoleta Bold"/>
                  <a:ea typeface="Recoleta Bold"/>
                  <a:cs typeface="Recoleta Bold"/>
                  <a:sym typeface="Recoleta Bold"/>
                </a:rPr>
                <a:t>Dit is een</a:t>
              </a:r>
            </a:p>
          </p:txBody>
        </p:sp>
        <p:sp>
          <p:nvSpPr>
            <p:cNvPr name="TextBox 48" id="48"/>
            <p:cNvSpPr txBox="true"/>
            <p:nvPr/>
          </p:nvSpPr>
          <p:spPr>
            <a:xfrm rot="0">
              <a:off x="3554096" y="4083480"/>
              <a:ext cx="20432" cy="1280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93"/>
                </a:lnSpc>
              </a:pPr>
              <a:r>
                <a:rPr lang="en-US" sz="576">
                  <a:solidFill>
                    <a:srgbClr val="FFFFFF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 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3509070" y="4222561"/>
              <a:ext cx="762314" cy="1246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93"/>
                </a:lnSpc>
              </a:pPr>
              <a:r>
                <a:rPr lang="en-US" b="true" sz="576">
                  <a:solidFill>
                    <a:srgbClr val="FFFFFF"/>
                  </a:solidFill>
                  <a:latin typeface="Recoleta Bold"/>
                  <a:ea typeface="Recoleta Bold"/>
                  <a:cs typeface="Recoleta Bold"/>
                  <a:sym typeface="Recoleta Bold"/>
                </a:rPr>
                <a:t>Taalwiel-uitgave</a:t>
              </a:r>
            </a:p>
          </p:txBody>
        </p:sp>
        <p:sp>
          <p:nvSpPr>
            <p:cNvPr name="TextBox 50" id="50"/>
            <p:cNvSpPr txBox="true"/>
            <p:nvPr/>
          </p:nvSpPr>
          <p:spPr>
            <a:xfrm rot="0">
              <a:off x="1927710" y="3354066"/>
              <a:ext cx="2745220" cy="465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41"/>
                </a:lnSpc>
              </a:pPr>
              <a:r>
                <a:rPr lang="en-US" sz="672">
                  <a:solidFill>
                    <a:srgbClr val="FFFFFF">
                      <a:alpha val="69804"/>
                    </a:srgbClr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Beknopte informatie en praktische tips voor VO-docenten met meertalige leerlingen, nieuwkomersleerlingen (NT2) en overige leerlingen die taalsteun kunnen gebruiken.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764520">
              <a:off x="5191677" y="2913289"/>
              <a:ext cx="886030" cy="3058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54"/>
                </a:lnSpc>
              </a:pPr>
              <a:r>
                <a:rPr lang="en-US" sz="1396">
                  <a:solidFill>
                    <a:srgbClr val="FFFFFF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Inclusief </a:t>
              </a:r>
            </a:p>
          </p:txBody>
        </p:sp>
        <p:sp>
          <p:nvSpPr>
            <p:cNvPr name="TextBox 52" id="52"/>
            <p:cNvSpPr txBox="true"/>
            <p:nvPr/>
          </p:nvSpPr>
          <p:spPr>
            <a:xfrm rot="764520">
              <a:off x="5236746" y="3225881"/>
              <a:ext cx="723799" cy="2299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37"/>
                </a:lnSpc>
              </a:pPr>
              <a:r>
                <a:rPr lang="en-US" sz="1026">
                  <a:solidFill>
                    <a:srgbClr val="FFFFFF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meerdan 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764520">
              <a:off x="5151972" y="3460961"/>
              <a:ext cx="774623" cy="2889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39"/>
                </a:lnSpc>
              </a:pPr>
              <a:r>
                <a:rPr lang="en-US" sz="1314">
                  <a:solidFill>
                    <a:srgbClr val="FFFFFF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100 tips!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CC0DF">
                <a:alpha val="19608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39"/>
                </a:lnSpc>
              </a:pPr>
              <a:r>
                <a:rPr lang="en-US" sz="2385">
                  <a:solidFill>
                    <a:srgbClr val="FFFFFF">
                      <a:alpha val="19608"/>
                    </a:srgbClr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‘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00378" y="1381392"/>
            <a:ext cx="15520230" cy="7604689"/>
            <a:chOff x="0" y="0"/>
            <a:chExt cx="4087633" cy="200288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87633" cy="2002881"/>
            </a:xfrm>
            <a:custGeom>
              <a:avLst/>
              <a:gdLst/>
              <a:ahLst/>
              <a:cxnLst/>
              <a:rect r="r" b="b" t="t" l="l"/>
              <a:pathLst>
                <a:path h="2002881" w="4087633">
                  <a:moveTo>
                    <a:pt x="0" y="0"/>
                  </a:moveTo>
                  <a:lnTo>
                    <a:pt x="4087633" y="0"/>
                  </a:lnTo>
                  <a:lnTo>
                    <a:pt x="4087633" y="2002881"/>
                  </a:lnTo>
                  <a:lnTo>
                    <a:pt x="0" y="20028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087633" cy="20505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39"/>
                </a:lnSpc>
              </a:pPr>
              <a:r>
                <a:rPr lang="en-US" sz="2385">
                  <a:solidFill>
                    <a:srgbClr val="FFFFFF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‘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00378" y="4328670"/>
            <a:ext cx="15520230" cy="3473417"/>
          </a:xfrm>
          <a:custGeom>
            <a:avLst/>
            <a:gdLst/>
            <a:ahLst/>
            <a:cxnLst/>
            <a:rect r="r" b="b" t="t" l="l"/>
            <a:pathLst>
              <a:path h="3473417" w="15520230">
                <a:moveTo>
                  <a:pt x="0" y="0"/>
                </a:moveTo>
                <a:lnTo>
                  <a:pt x="15520231" y="0"/>
                </a:lnTo>
                <a:lnTo>
                  <a:pt x="15520231" y="3473417"/>
                </a:lnTo>
                <a:lnTo>
                  <a:pt x="0" y="34734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802" t="-331599" r="-21973" b="-2964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263799" y="2953137"/>
            <a:ext cx="12193389" cy="106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7"/>
              </a:lnSpc>
              <a:spcBef>
                <a:spcPct val="0"/>
              </a:spcBef>
            </a:pPr>
            <a:r>
              <a:rPr lang="en-US" b="true" sz="6262">
                <a:solidFill>
                  <a:srgbClr val="00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Een goed ondersteuningsaanbod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E1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7978" y="1228992"/>
            <a:ext cx="15520230" cy="7604689"/>
            <a:chOff x="0" y="0"/>
            <a:chExt cx="4087633" cy="20028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87633" cy="2002881"/>
            </a:xfrm>
            <a:custGeom>
              <a:avLst/>
              <a:gdLst/>
              <a:ahLst/>
              <a:cxnLst/>
              <a:rect r="r" b="b" t="t" l="l"/>
              <a:pathLst>
                <a:path h="2002881" w="4087633">
                  <a:moveTo>
                    <a:pt x="0" y="0"/>
                  </a:moveTo>
                  <a:lnTo>
                    <a:pt x="4087633" y="0"/>
                  </a:lnTo>
                  <a:lnTo>
                    <a:pt x="4087633" y="2002881"/>
                  </a:lnTo>
                  <a:lnTo>
                    <a:pt x="0" y="20028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087633" cy="20505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39"/>
                </a:lnSpc>
              </a:pPr>
              <a:r>
                <a:rPr lang="en-US" sz="2385">
                  <a:solidFill>
                    <a:srgbClr val="FFFFFF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‘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839534" y="3299218"/>
            <a:ext cx="7368560" cy="4952286"/>
          </a:xfrm>
          <a:custGeom>
            <a:avLst/>
            <a:gdLst/>
            <a:ahLst/>
            <a:cxnLst/>
            <a:rect r="r" b="b" t="t" l="l"/>
            <a:pathLst>
              <a:path h="4952286" w="7368560">
                <a:moveTo>
                  <a:pt x="0" y="0"/>
                </a:moveTo>
                <a:lnTo>
                  <a:pt x="7368559" y="0"/>
                </a:lnTo>
                <a:lnTo>
                  <a:pt x="7368559" y="4952286"/>
                </a:lnTo>
                <a:lnTo>
                  <a:pt x="0" y="4952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463256">
            <a:off x="9913426" y="3632225"/>
            <a:ext cx="7042073" cy="4732860"/>
          </a:xfrm>
          <a:custGeom>
            <a:avLst/>
            <a:gdLst/>
            <a:ahLst/>
            <a:cxnLst/>
            <a:rect r="r" b="b" t="t" l="l"/>
            <a:pathLst>
              <a:path h="4732860" w="7042073">
                <a:moveTo>
                  <a:pt x="0" y="0"/>
                </a:moveTo>
                <a:lnTo>
                  <a:pt x="7042073" y="0"/>
                </a:lnTo>
                <a:lnTo>
                  <a:pt x="7042073" y="4732860"/>
                </a:lnTo>
                <a:lnTo>
                  <a:pt x="0" y="4732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441427" y="3651490"/>
            <a:ext cx="5361418" cy="327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7"/>
              </a:lnSpc>
              <a:spcBef>
                <a:spcPct val="0"/>
              </a:spcBef>
            </a:pPr>
            <a:r>
              <a:rPr lang="en-US" b="true" sz="6262">
                <a:solidFill>
                  <a:srgbClr val="00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‘Wat wil jij doen vandaag?’</a:t>
            </a:r>
          </a:p>
        </p:txBody>
      </p:sp>
      <p:sp>
        <p:nvSpPr>
          <p:cNvPr name="TextBox 8" id="8"/>
          <p:cNvSpPr txBox="true"/>
          <p:nvPr/>
        </p:nvSpPr>
        <p:spPr>
          <a:xfrm rot="196344">
            <a:off x="10436428" y="5076379"/>
            <a:ext cx="6003136" cy="327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7"/>
              </a:lnSpc>
              <a:spcBef>
                <a:spcPct val="0"/>
              </a:spcBef>
            </a:pPr>
            <a:r>
              <a:rPr lang="en-US" b="true" sz="6262">
                <a:solidFill>
                  <a:srgbClr val="00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‘Ik snap ... niet, kunnen we dat doen?’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251243" y="1342089"/>
            <a:ext cx="9308703" cy="106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7"/>
              </a:lnSpc>
              <a:spcBef>
                <a:spcPct val="0"/>
              </a:spcBef>
            </a:pPr>
            <a:r>
              <a:rPr lang="en-US" b="true" sz="6262">
                <a:solidFill>
                  <a:srgbClr val="00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Zo begin ik mijn NT2-les: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7309381" y="9528268"/>
            <a:ext cx="465031" cy="465031"/>
          </a:xfrm>
          <a:custGeom>
            <a:avLst/>
            <a:gdLst/>
            <a:ahLst/>
            <a:cxnLst/>
            <a:rect r="r" b="b" t="t" l="l"/>
            <a:pathLst>
              <a:path h="465031" w="465031">
                <a:moveTo>
                  <a:pt x="0" y="0"/>
                </a:moveTo>
                <a:lnTo>
                  <a:pt x="465031" y="0"/>
                </a:lnTo>
                <a:lnTo>
                  <a:pt x="465031" y="465032"/>
                </a:lnTo>
                <a:lnTo>
                  <a:pt x="0" y="4650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E1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129812"/>
            <a:ext cx="15296866" cy="8027375"/>
            <a:chOff x="0" y="0"/>
            <a:chExt cx="2593379" cy="13609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93379" cy="1360934"/>
            </a:xfrm>
            <a:custGeom>
              <a:avLst/>
              <a:gdLst/>
              <a:ahLst/>
              <a:cxnLst/>
              <a:rect r="r" b="b" t="t" l="l"/>
              <a:pathLst>
                <a:path h="1360934" w="2593379">
                  <a:moveTo>
                    <a:pt x="0" y="0"/>
                  </a:moveTo>
                  <a:lnTo>
                    <a:pt x="2593379" y="0"/>
                  </a:lnTo>
                  <a:lnTo>
                    <a:pt x="2593379" y="1360934"/>
                  </a:lnTo>
                  <a:lnTo>
                    <a:pt x="0" y="1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0" y="0"/>
            <a:ext cx="3815587" cy="3815587"/>
          </a:xfrm>
          <a:custGeom>
            <a:avLst/>
            <a:gdLst/>
            <a:ahLst/>
            <a:cxnLst/>
            <a:rect r="r" b="b" t="t" l="l"/>
            <a:pathLst>
              <a:path h="3815587" w="3815587">
                <a:moveTo>
                  <a:pt x="0" y="0"/>
                </a:moveTo>
                <a:lnTo>
                  <a:pt x="3815587" y="0"/>
                </a:lnTo>
                <a:lnTo>
                  <a:pt x="3815587" y="3815587"/>
                </a:lnTo>
                <a:lnTo>
                  <a:pt x="0" y="38155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613421" y="5617992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570419" y="3716020"/>
            <a:ext cx="11393317" cy="273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true">
                <a:solidFill>
                  <a:srgbClr val="00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Een eerlijk verhaal</a:t>
            </a:r>
          </a:p>
          <a:p>
            <a:pPr algn="ctr">
              <a:lnSpc>
                <a:spcPts val="6719"/>
              </a:lnSpc>
            </a:pPr>
          </a:p>
          <a:p>
            <a:pPr algn="l">
              <a:lnSpc>
                <a:spcPts val="6020"/>
              </a:lnSpc>
            </a:pP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E1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00378" y="1381392"/>
            <a:ext cx="15520230" cy="7604689"/>
            <a:chOff x="0" y="0"/>
            <a:chExt cx="4087633" cy="20028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87633" cy="2002881"/>
            </a:xfrm>
            <a:custGeom>
              <a:avLst/>
              <a:gdLst/>
              <a:ahLst/>
              <a:cxnLst/>
              <a:rect r="r" b="b" t="t" l="l"/>
              <a:pathLst>
                <a:path h="2002881" w="4087633">
                  <a:moveTo>
                    <a:pt x="0" y="0"/>
                  </a:moveTo>
                  <a:lnTo>
                    <a:pt x="4087633" y="0"/>
                  </a:lnTo>
                  <a:lnTo>
                    <a:pt x="4087633" y="2002881"/>
                  </a:lnTo>
                  <a:lnTo>
                    <a:pt x="0" y="20028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087633" cy="20505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39"/>
                </a:lnSpc>
              </a:pPr>
              <a:r>
                <a:rPr lang="en-US" sz="2385">
                  <a:solidFill>
                    <a:srgbClr val="FFFFFF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‘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412480" y="1381392"/>
            <a:ext cx="9875520" cy="8229600"/>
          </a:xfrm>
          <a:custGeom>
            <a:avLst/>
            <a:gdLst/>
            <a:ahLst/>
            <a:cxnLst/>
            <a:rect r="r" b="b" t="t" l="l"/>
            <a:pathLst>
              <a:path h="8229600" w="9875520">
                <a:moveTo>
                  <a:pt x="0" y="0"/>
                </a:moveTo>
                <a:lnTo>
                  <a:pt x="9875520" y="0"/>
                </a:lnTo>
                <a:lnTo>
                  <a:pt x="98755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18846" y="3272793"/>
            <a:ext cx="6798726" cy="3726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3"/>
              </a:lnSpc>
              <a:spcBef>
                <a:spcPct val="0"/>
              </a:spcBef>
            </a:pPr>
            <a:r>
              <a:rPr lang="en-US" b="true" sz="5337">
                <a:solidFill>
                  <a:srgbClr val="00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We zijn in ontwikkeling en groeien in onze ervaringen 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1028700"/>
            <a:ext cx="7475987" cy="7475987"/>
          </a:xfrm>
          <a:custGeom>
            <a:avLst/>
            <a:gdLst/>
            <a:ahLst/>
            <a:cxnLst/>
            <a:rect r="r" b="b" t="t" l="l"/>
            <a:pathLst>
              <a:path h="7475987" w="7475987">
                <a:moveTo>
                  <a:pt x="0" y="0"/>
                </a:moveTo>
                <a:lnTo>
                  <a:pt x="7475987" y="0"/>
                </a:lnTo>
                <a:lnTo>
                  <a:pt x="7475987" y="7475987"/>
                </a:lnTo>
                <a:lnTo>
                  <a:pt x="0" y="7475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45927" y="942975"/>
            <a:ext cx="7598073" cy="8635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00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You do what you know</a:t>
            </a:r>
          </a:p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00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until you know better</a:t>
            </a:r>
          </a:p>
          <a:p>
            <a:pPr algn="ctr">
              <a:lnSpc>
                <a:spcPts val="6719"/>
              </a:lnSpc>
            </a:pPr>
          </a:p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00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And when you know better</a:t>
            </a:r>
          </a:p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00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you'll do better</a:t>
            </a:r>
          </a:p>
          <a:p>
            <a:pPr algn="ctr">
              <a:lnSpc>
                <a:spcPts val="6719"/>
              </a:lnSpc>
            </a:pPr>
          </a:p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00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Maya Angelou</a:t>
            </a:r>
          </a:p>
          <a:p>
            <a:pPr algn="ctr">
              <a:lnSpc>
                <a:spcPts val="6719"/>
              </a:lnSpc>
            </a:pPr>
          </a:p>
          <a:p>
            <a:pPr algn="ctr">
              <a:lnSpc>
                <a:spcPts val="6719"/>
              </a:lnSpc>
            </a:pPr>
          </a:p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b="true" sz="5999">
                <a:solidFill>
                  <a:srgbClr val="BD0000"/>
                </a:solidFill>
                <a:latin typeface="Recoleta Alt Bold"/>
                <a:ea typeface="Recoleta Alt Bold"/>
                <a:cs typeface="Recoleta Alt Bold"/>
                <a:sym typeface="Recoleta Alt Bold"/>
              </a:rPr>
              <a:t>Dus: GO FOR IT!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309381" y="9528268"/>
            <a:ext cx="465031" cy="465031"/>
          </a:xfrm>
          <a:custGeom>
            <a:avLst/>
            <a:gdLst/>
            <a:ahLst/>
            <a:cxnLst/>
            <a:rect r="r" b="b" t="t" l="l"/>
            <a:pathLst>
              <a:path h="465031" w="465031">
                <a:moveTo>
                  <a:pt x="0" y="0"/>
                </a:moveTo>
                <a:lnTo>
                  <a:pt x="465031" y="0"/>
                </a:lnTo>
                <a:lnTo>
                  <a:pt x="465031" y="465032"/>
                </a:lnTo>
                <a:lnTo>
                  <a:pt x="0" y="465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A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7604689"/>
            <a:chOff x="0" y="0"/>
            <a:chExt cx="4274726" cy="20028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002881"/>
            </a:xfrm>
            <a:custGeom>
              <a:avLst/>
              <a:gdLst/>
              <a:ahLst/>
              <a:cxnLst/>
              <a:rect r="r" b="b" t="t" l="l"/>
              <a:pathLst>
                <a:path h="2002881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002881"/>
                  </a:lnTo>
                  <a:lnTo>
                    <a:pt x="0" y="2002881"/>
                  </a:ln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0409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075835" y="7122136"/>
            <a:ext cx="3212165" cy="3164864"/>
          </a:xfrm>
          <a:custGeom>
            <a:avLst/>
            <a:gdLst/>
            <a:ahLst/>
            <a:cxnLst/>
            <a:rect r="r" b="b" t="t" l="l"/>
            <a:pathLst>
              <a:path h="3164864" w="3212165">
                <a:moveTo>
                  <a:pt x="0" y="0"/>
                </a:moveTo>
                <a:lnTo>
                  <a:pt x="3212165" y="0"/>
                </a:lnTo>
                <a:lnTo>
                  <a:pt x="3212165" y="3164864"/>
                </a:lnTo>
                <a:lnTo>
                  <a:pt x="0" y="3164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716617"/>
            <a:ext cx="8417246" cy="5957533"/>
            <a:chOff x="0" y="0"/>
            <a:chExt cx="11222995" cy="794337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11222995" cy="7943377"/>
              <a:chOff x="0" y="0"/>
              <a:chExt cx="1655838" cy="117196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655838" cy="1171964"/>
              </a:xfrm>
              <a:custGeom>
                <a:avLst/>
                <a:gdLst/>
                <a:ahLst/>
                <a:cxnLst/>
                <a:rect r="r" b="b" t="t" l="l"/>
                <a:pathLst>
                  <a:path h="1171964" w="1655838">
                    <a:moveTo>
                      <a:pt x="0" y="0"/>
                    </a:moveTo>
                    <a:lnTo>
                      <a:pt x="1655838" y="0"/>
                    </a:lnTo>
                    <a:lnTo>
                      <a:pt x="1655838" y="1171964"/>
                    </a:lnTo>
                    <a:lnTo>
                      <a:pt x="0" y="1171964"/>
                    </a:lnTo>
                    <a:close/>
                  </a:path>
                </a:pathLst>
              </a:custGeom>
              <a:solidFill>
                <a:srgbClr val="2D499A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28575"/>
                <a:ext cx="1655838" cy="1200539"/>
              </a:xfrm>
              <a:prstGeom prst="rect">
                <a:avLst/>
              </a:prstGeom>
            </p:spPr>
            <p:txBody>
              <a:bodyPr anchor="ctr" rtlCol="false" tIns="112755" lIns="112755" bIns="112755" rIns="112755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184132" y="130324"/>
              <a:ext cx="10854731" cy="7651342"/>
            </a:xfrm>
            <a:custGeom>
              <a:avLst/>
              <a:gdLst/>
              <a:ahLst/>
              <a:cxnLst/>
              <a:rect r="r" b="b" t="t" l="l"/>
              <a:pathLst>
                <a:path h="7651342" w="10854731">
                  <a:moveTo>
                    <a:pt x="0" y="0"/>
                  </a:moveTo>
                  <a:lnTo>
                    <a:pt x="10854731" y="0"/>
                  </a:lnTo>
                  <a:lnTo>
                    <a:pt x="10854731" y="7651343"/>
                  </a:lnTo>
                  <a:lnTo>
                    <a:pt x="0" y="7651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5301677" y="7208245"/>
              <a:ext cx="604807" cy="604807"/>
            </a:xfrm>
            <a:custGeom>
              <a:avLst/>
              <a:gdLst/>
              <a:ahLst/>
              <a:cxnLst/>
              <a:rect r="r" b="b" t="t" l="l"/>
              <a:pathLst>
                <a:path h="604807" w="604807">
                  <a:moveTo>
                    <a:pt x="0" y="0"/>
                  </a:moveTo>
                  <a:lnTo>
                    <a:pt x="604808" y="0"/>
                  </a:lnTo>
                  <a:lnTo>
                    <a:pt x="604808" y="604808"/>
                  </a:lnTo>
                  <a:lnTo>
                    <a:pt x="0" y="604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grpSp>
          <p:nvGrpSpPr>
            <p:cNvPr name="Group 12" id="12"/>
            <p:cNvGrpSpPr>
              <a:grpSpLocks noChangeAspect="true"/>
            </p:cNvGrpSpPr>
            <p:nvPr/>
          </p:nvGrpSpPr>
          <p:grpSpPr>
            <a:xfrm rot="0">
              <a:off x="3514492" y="4762789"/>
              <a:ext cx="1149491" cy="415251"/>
              <a:chOff x="0" y="0"/>
              <a:chExt cx="1050379" cy="37945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050417" cy="379476"/>
              </a:xfrm>
              <a:custGeom>
                <a:avLst/>
                <a:gdLst/>
                <a:ahLst/>
                <a:cxnLst/>
                <a:rect r="r" b="b" t="t" l="l"/>
                <a:pathLst>
                  <a:path h="379476" w="1050417">
                    <a:moveTo>
                      <a:pt x="0" y="379476"/>
                    </a:moveTo>
                    <a:lnTo>
                      <a:pt x="1050417" y="379476"/>
                    </a:lnTo>
                    <a:lnTo>
                      <a:pt x="10504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name="Group 14" id="14"/>
            <p:cNvGrpSpPr>
              <a:grpSpLocks noChangeAspect="true"/>
            </p:cNvGrpSpPr>
            <p:nvPr/>
          </p:nvGrpSpPr>
          <p:grpSpPr>
            <a:xfrm rot="0">
              <a:off x="3005729" y="2590467"/>
              <a:ext cx="2096562" cy="1951036"/>
              <a:chOff x="0" y="0"/>
              <a:chExt cx="1915795" cy="1782813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63500" y="68961"/>
                <a:ext cx="675513" cy="502412"/>
              </a:xfrm>
              <a:custGeom>
                <a:avLst/>
                <a:gdLst/>
                <a:ahLst/>
                <a:cxnLst/>
                <a:rect r="r" b="b" t="t" l="l"/>
                <a:pathLst>
                  <a:path h="502412" w="675513">
                    <a:moveTo>
                      <a:pt x="0" y="502412"/>
                    </a:moveTo>
                    <a:lnTo>
                      <a:pt x="675513" y="502412"/>
                    </a:lnTo>
                    <a:lnTo>
                      <a:pt x="6755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 flipH="false" flipV="false" rot="0">
                <a:off x="1178306" y="63500"/>
                <a:ext cx="673989" cy="507873"/>
              </a:xfrm>
              <a:custGeom>
                <a:avLst/>
                <a:gdLst/>
                <a:ahLst/>
                <a:cxnLst/>
                <a:rect r="r" b="b" t="t" l="l"/>
                <a:pathLst>
                  <a:path h="507873" w="673989">
                    <a:moveTo>
                      <a:pt x="0" y="507873"/>
                    </a:moveTo>
                    <a:lnTo>
                      <a:pt x="673989" y="507873"/>
                    </a:lnTo>
                    <a:lnTo>
                      <a:pt x="6739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980948" y="571373"/>
                <a:ext cx="835152" cy="1147953"/>
              </a:xfrm>
              <a:custGeom>
                <a:avLst/>
                <a:gdLst/>
                <a:ahLst/>
                <a:cxnLst/>
                <a:rect r="r" b="b" t="t" l="l"/>
                <a:pathLst>
                  <a:path h="1147953" w="835152">
                    <a:moveTo>
                      <a:pt x="0" y="1147953"/>
                    </a:moveTo>
                    <a:lnTo>
                      <a:pt x="835152" y="1147953"/>
                    </a:lnTo>
                    <a:lnTo>
                      <a:pt x="835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Freeform 18" id="18"/>
              <p:cNvSpPr/>
              <p:nvPr/>
            </p:nvSpPr>
            <p:spPr>
              <a:xfrm flipH="false" flipV="false" rot="0">
                <a:off x="145796" y="571373"/>
                <a:ext cx="835152" cy="1147953"/>
              </a:xfrm>
              <a:custGeom>
                <a:avLst/>
                <a:gdLst/>
                <a:ahLst/>
                <a:cxnLst/>
                <a:rect r="r" b="b" t="t" l="l"/>
                <a:pathLst>
                  <a:path h="1147953" w="835152">
                    <a:moveTo>
                      <a:pt x="0" y="1147953"/>
                    </a:moveTo>
                    <a:lnTo>
                      <a:pt x="835152" y="1147953"/>
                    </a:lnTo>
                    <a:lnTo>
                      <a:pt x="835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0">
              <a:off x="5395960" y="7295346"/>
              <a:ext cx="420797" cy="420797"/>
              <a:chOff x="0" y="0"/>
              <a:chExt cx="384518" cy="384518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384556" cy="384556"/>
              </a:xfrm>
              <a:custGeom>
                <a:avLst/>
                <a:gdLst/>
                <a:ahLst/>
                <a:cxnLst/>
                <a:rect r="r" b="b" t="t" l="l"/>
                <a:pathLst>
                  <a:path h="384556" w="384556">
                    <a:moveTo>
                      <a:pt x="0" y="384556"/>
                    </a:moveTo>
                    <a:lnTo>
                      <a:pt x="384556" y="384556"/>
                    </a:lnTo>
                    <a:lnTo>
                      <a:pt x="3845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grpSp>
          <p:nvGrpSpPr>
            <p:cNvPr name="Group 21" id="21"/>
            <p:cNvGrpSpPr>
              <a:grpSpLocks noChangeAspect="true"/>
            </p:cNvGrpSpPr>
            <p:nvPr/>
          </p:nvGrpSpPr>
          <p:grpSpPr>
            <a:xfrm rot="0">
              <a:off x="8354880" y="4472008"/>
              <a:ext cx="2381464" cy="2372531"/>
              <a:chOff x="0" y="0"/>
              <a:chExt cx="2176132" cy="2167966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76145" cy="2168017"/>
              </a:xfrm>
              <a:custGeom>
                <a:avLst/>
                <a:gdLst/>
                <a:ahLst/>
                <a:cxnLst/>
                <a:rect r="r" b="b" t="t" l="l"/>
                <a:pathLst>
                  <a:path h="2168017" w="2176145">
                    <a:moveTo>
                      <a:pt x="0" y="2168017"/>
                    </a:moveTo>
                    <a:lnTo>
                      <a:pt x="2176145" y="2168017"/>
                    </a:lnTo>
                    <a:lnTo>
                      <a:pt x="21761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2032620">
              <a:off x="876876" y="2141779"/>
              <a:ext cx="905366" cy="147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67"/>
                </a:lnSpc>
              </a:pPr>
              <a:r>
                <a:rPr lang="en-US" b="true" sz="6262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T 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-1799760">
              <a:off x="1355393" y="1864697"/>
              <a:ext cx="863150" cy="147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67"/>
                </a:lnSpc>
              </a:pPr>
              <a:r>
                <a:rPr lang="en-US" b="true" sz="6262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a 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-1528920">
              <a:off x="1910126" y="1582226"/>
              <a:ext cx="863150" cy="147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67"/>
                </a:lnSpc>
              </a:pPr>
              <a:r>
                <a:rPr lang="en-US" b="true" sz="6262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a 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-1325280">
              <a:off x="2499766" y="1439609"/>
              <a:ext cx="327754" cy="1438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67"/>
                </a:lnSpc>
              </a:pPr>
              <a:r>
                <a:rPr lang="en-US" b="true" sz="6262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l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-1122600">
              <a:off x="2781699" y="1242496"/>
              <a:ext cx="858834" cy="147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67"/>
                </a:lnSpc>
              </a:pPr>
              <a:r>
                <a:rPr lang="en-US" b="true" sz="6262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b 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-875820">
              <a:off x="3379704" y="1087106"/>
              <a:ext cx="751803" cy="147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67"/>
                </a:lnSpc>
              </a:pPr>
              <a:r>
                <a:rPr lang="en-US" b="true" sz="6262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e 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-579540">
              <a:off x="3881309" y="990724"/>
              <a:ext cx="1096819" cy="1438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67"/>
                </a:lnSpc>
              </a:pPr>
              <a:r>
                <a:rPr lang="en-US" b="true" sz="6262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w 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-261420">
              <a:off x="4723927" y="911294"/>
              <a:ext cx="856666" cy="1438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67"/>
                </a:lnSpc>
              </a:pPr>
              <a:r>
                <a:rPr lang="en-US" b="true" sz="6262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u 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-18480">
              <a:off x="5340068" y="857788"/>
              <a:ext cx="735521" cy="147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67"/>
                </a:lnSpc>
              </a:pPr>
              <a:r>
                <a:rPr lang="en-US" b="true" sz="6262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s 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180660">
              <a:off x="5839480" y="907291"/>
              <a:ext cx="435932" cy="1438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67"/>
                </a:lnSpc>
              </a:pPr>
              <a:r>
                <a:rPr lang="en-US" b="true" sz="6262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t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427680">
              <a:off x="6461331" y="919453"/>
              <a:ext cx="327754" cy="1438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67"/>
                </a:lnSpc>
              </a:pPr>
              <a:r>
                <a:rPr lang="en-US" b="true" sz="6262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l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608100">
              <a:off x="6763424" y="999828"/>
              <a:ext cx="751803" cy="147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67"/>
                </a:lnSpc>
              </a:pPr>
              <a:r>
                <a:rPr lang="en-US" b="true" sz="6262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e 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829260">
              <a:off x="7267170" y="1111845"/>
              <a:ext cx="735521" cy="147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67"/>
                </a:lnSpc>
              </a:pPr>
              <a:r>
                <a:rPr lang="en-US" b="true" sz="6262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s 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1071540">
              <a:off x="7743063" y="1270872"/>
              <a:ext cx="853508" cy="147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67"/>
                </a:lnSpc>
              </a:pPr>
              <a:r>
                <a:rPr lang="en-US" b="true" sz="6262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g 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1317180">
              <a:off x="8321227" y="1470085"/>
              <a:ext cx="751803" cy="147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67"/>
                </a:lnSpc>
              </a:pPr>
              <a:r>
                <a:rPr lang="en-US" b="true" sz="6262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e 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1552320">
              <a:off x="8779020" y="1731843"/>
              <a:ext cx="802661" cy="1438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67"/>
                </a:lnSpc>
              </a:pPr>
              <a:r>
                <a:rPr lang="en-US" b="true" sz="6262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v 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1787400">
              <a:off x="9286743" y="1954105"/>
              <a:ext cx="751803" cy="147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67"/>
                </a:lnSpc>
              </a:pPr>
              <a:r>
                <a:rPr lang="en-US" b="true" sz="6262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e 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2038200">
              <a:off x="9738621" y="2210205"/>
              <a:ext cx="666328" cy="1438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767"/>
                </a:lnSpc>
              </a:pPr>
              <a:r>
                <a:rPr lang="en-US" b="true" sz="6262">
                  <a:solidFill>
                    <a:srgbClr val="FFFFFF"/>
                  </a:solidFill>
                  <a:latin typeface="Recoleta Alt Bold"/>
                  <a:ea typeface="Recoleta Alt Bold"/>
                  <a:cs typeface="Recoleta Alt Bold"/>
                  <a:sym typeface="Recoleta Alt Bold"/>
                </a:rPr>
                <a:t>n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5051027" y="2420357"/>
              <a:ext cx="1858452" cy="8650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72"/>
                </a:lnSpc>
              </a:pPr>
              <a:r>
                <a:rPr lang="en-US" b="true" sz="3694">
                  <a:solidFill>
                    <a:srgbClr val="FFFFFF"/>
                  </a:solidFill>
                  <a:latin typeface="Recoleta Bold"/>
                  <a:ea typeface="Recoleta Bold"/>
                  <a:cs typeface="Recoleta Bold"/>
                  <a:sym typeface="Recoleta Bold"/>
                </a:rPr>
                <a:t>in een 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4958642" y="3253561"/>
              <a:ext cx="3603369" cy="132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046"/>
                </a:lnSpc>
              </a:pPr>
              <a:r>
                <a:rPr lang="en-US" b="true" sz="5747">
                  <a:solidFill>
                    <a:srgbClr val="FFFFFF"/>
                  </a:solidFill>
                  <a:latin typeface="Recoleta Bold"/>
                  <a:ea typeface="Recoleta Bold"/>
                  <a:cs typeface="Recoleta Bold"/>
                  <a:sym typeface="Recoleta Bold"/>
                </a:rPr>
                <a:t>gopslag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5087198" y="6981437"/>
              <a:ext cx="1002964" cy="2119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79"/>
                </a:lnSpc>
              </a:pPr>
              <a:r>
                <a:rPr lang="en-US" sz="985">
                  <a:solidFill>
                    <a:srgbClr val="FFFFFF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 Ryanne Kamp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4469194" y="7193198"/>
              <a:ext cx="725306" cy="231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79"/>
                </a:lnSpc>
              </a:pPr>
              <a:r>
                <a:rPr lang="en-US" b="true" sz="985">
                  <a:solidFill>
                    <a:srgbClr val="FFFFFF"/>
                  </a:solidFill>
                  <a:latin typeface="Recoleta Bold"/>
                  <a:ea typeface="Recoleta Bold"/>
                  <a:cs typeface="Recoleta Bold"/>
                  <a:sym typeface="Recoleta Bold"/>
                </a:rPr>
                <a:t>Dit is een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6070492" y="6981437"/>
              <a:ext cx="34899" cy="2119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54"/>
                </a:lnSpc>
              </a:pPr>
              <a:r>
                <a:rPr lang="en-US" sz="985">
                  <a:solidFill>
                    <a:srgbClr val="FFFFFF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 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5993585" y="7193198"/>
              <a:ext cx="1302053" cy="231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54"/>
                </a:lnSpc>
              </a:pPr>
              <a:r>
                <a:rPr lang="en-US" b="true" sz="985">
                  <a:solidFill>
                    <a:srgbClr val="FFFFFF"/>
                  </a:solidFill>
                  <a:latin typeface="Recoleta Bold"/>
                  <a:ea typeface="Recoleta Bold"/>
                  <a:cs typeface="Recoleta Bold"/>
                  <a:sym typeface="Recoleta Bold"/>
                </a:rPr>
                <a:t>Taalwiel-uitgave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3292581" y="5716529"/>
              <a:ext cx="4688910" cy="806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08"/>
                </a:lnSpc>
              </a:pPr>
              <a:r>
                <a:rPr lang="en-US" sz="1149">
                  <a:solidFill>
                    <a:srgbClr val="FFFFFF">
                      <a:alpha val="69804"/>
                    </a:srgbClr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Beknopte informatie en praktische tips voor VO-docenten met meertalige leerlingen, nieuwkomersleerlingen (NT2) en overige leerlingen die taalsteun kunnen gebruiken.</a:t>
              </a:r>
            </a:p>
          </p:txBody>
        </p:sp>
        <p:sp>
          <p:nvSpPr>
            <p:cNvPr name="TextBox 48" id="48"/>
            <p:cNvSpPr txBox="true"/>
            <p:nvPr/>
          </p:nvSpPr>
          <p:spPr>
            <a:xfrm rot="764520">
              <a:off x="8869187" y="4961074"/>
              <a:ext cx="1513363" cy="5375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39"/>
                </a:lnSpc>
              </a:pPr>
              <a:r>
                <a:rPr lang="en-US" sz="2385">
                  <a:solidFill>
                    <a:srgbClr val="FFFFFF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Inclusief 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764520">
              <a:off x="8944065" y="5513805"/>
              <a:ext cx="1236268" cy="3887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55"/>
                </a:lnSpc>
              </a:pPr>
              <a:r>
                <a:rPr lang="en-US" sz="1753">
                  <a:solidFill>
                    <a:srgbClr val="FFFFFF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meerdan </a:t>
              </a:r>
            </a:p>
          </p:txBody>
        </p:sp>
        <p:sp>
          <p:nvSpPr>
            <p:cNvPr name="TextBox 50" id="50"/>
            <p:cNvSpPr txBox="true"/>
            <p:nvPr/>
          </p:nvSpPr>
          <p:spPr>
            <a:xfrm rot="764520">
              <a:off x="8801370" y="5896512"/>
              <a:ext cx="1323077" cy="5086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42"/>
                </a:lnSpc>
              </a:pPr>
              <a:r>
                <a:rPr lang="en-US" sz="2244">
                  <a:solidFill>
                    <a:srgbClr val="FFFFFF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100 tips!</a:t>
              </a:r>
            </a:p>
          </p:txBody>
        </p:sp>
      </p:grpSp>
      <p:sp>
        <p:nvSpPr>
          <p:cNvPr name="TextBox 51" id="51"/>
          <p:cNvSpPr txBox="true"/>
          <p:nvPr/>
        </p:nvSpPr>
        <p:spPr>
          <a:xfrm rot="0">
            <a:off x="9657906" y="990600"/>
            <a:ext cx="6162586" cy="7216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</a:p>
          <a:p>
            <a:pPr algn="ctr">
              <a:lnSpc>
                <a:spcPts val="5199"/>
              </a:lnSpc>
            </a:pPr>
            <a:r>
              <a:rPr lang="en-US" sz="3999" spc="-3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Met dit boek kun je in een oogopslag je kwaliteit van je lessen verhogen.</a:t>
            </a:r>
          </a:p>
          <a:p>
            <a:pPr algn="ctr">
              <a:lnSpc>
                <a:spcPts val="5199"/>
              </a:lnSpc>
            </a:pPr>
            <a:r>
              <a:rPr lang="en-US" sz="3999" spc="-3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 koop bij de stand van Het Taalwiel.</a:t>
            </a:r>
          </a:p>
          <a:p>
            <a:pPr algn="ctr">
              <a:lnSpc>
                <a:spcPts val="5199"/>
              </a:lnSpc>
            </a:pPr>
          </a:p>
          <a:p>
            <a:pPr algn="ctr">
              <a:lnSpc>
                <a:spcPts val="5199"/>
              </a:lnSpc>
            </a:pPr>
          </a:p>
          <a:p>
            <a:pPr algn="ctr">
              <a:lnSpc>
                <a:spcPts val="5199"/>
              </a:lnSpc>
            </a:pPr>
            <a:r>
              <a:rPr lang="en-US" sz="3999" spc="-3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Meer info of een workshop: </a:t>
            </a:r>
          </a:p>
          <a:p>
            <a:pPr algn="ctr">
              <a:lnSpc>
                <a:spcPts val="5199"/>
              </a:lnSpc>
            </a:pPr>
            <a:r>
              <a:rPr lang="en-US" sz="3999" spc="-3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Het Taalwiel</a:t>
            </a:r>
          </a:p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999" spc="-3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www.HetTaalwiel.nl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E1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913846" y="-1258841"/>
            <a:ext cx="9374154" cy="12306300"/>
            <a:chOff x="0" y="0"/>
            <a:chExt cx="1744056" cy="22895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44056" cy="2289579"/>
            </a:xfrm>
            <a:custGeom>
              <a:avLst/>
              <a:gdLst/>
              <a:ahLst/>
              <a:cxnLst/>
              <a:rect r="r" b="b" t="t" l="l"/>
              <a:pathLst>
                <a:path h="2289579" w="1744056">
                  <a:moveTo>
                    <a:pt x="0" y="0"/>
                  </a:moveTo>
                  <a:lnTo>
                    <a:pt x="1744056" y="0"/>
                  </a:lnTo>
                  <a:lnTo>
                    <a:pt x="1744056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99ACFF">
                <a:alpha val="92941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37782" y="1680572"/>
            <a:ext cx="8058825" cy="7601067"/>
            <a:chOff x="0" y="0"/>
            <a:chExt cx="10745100" cy="101347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585942" y="0"/>
              <a:ext cx="4790980" cy="4790980"/>
            </a:xfrm>
            <a:custGeom>
              <a:avLst/>
              <a:gdLst/>
              <a:ahLst/>
              <a:cxnLst/>
              <a:rect r="r" b="b" t="t" l="l"/>
              <a:pathLst>
                <a:path h="4790980" w="4790980">
                  <a:moveTo>
                    <a:pt x="0" y="0"/>
                  </a:moveTo>
                  <a:lnTo>
                    <a:pt x="4790979" y="0"/>
                  </a:lnTo>
                  <a:lnTo>
                    <a:pt x="4790979" y="4790980"/>
                  </a:lnTo>
                  <a:lnTo>
                    <a:pt x="0" y="47909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6244564" y="171012"/>
              <a:ext cx="4061927" cy="4061927"/>
            </a:xfrm>
            <a:custGeom>
              <a:avLst/>
              <a:gdLst/>
              <a:ahLst/>
              <a:cxnLst/>
              <a:rect r="r" b="b" t="t" l="l"/>
              <a:pathLst>
                <a:path h="4061927" w="4061927">
                  <a:moveTo>
                    <a:pt x="4061926" y="0"/>
                  </a:moveTo>
                  <a:lnTo>
                    <a:pt x="0" y="0"/>
                  </a:lnTo>
                  <a:lnTo>
                    <a:pt x="0" y="4061926"/>
                  </a:lnTo>
                  <a:lnTo>
                    <a:pt x="4061926" y="4061926"/>
                  </a:lnTo>
                  <a:lnTo>
                    <a:pt x="406192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4972791"/>
              <a:ext cx="3503919" cy="3503919"/>
            </a:xfrm>
            <a:custGeom>
              <a:avLst/>
              <a:gdLst/>
              <a:ahLst/>
              <a:cxnLst/>
              <a:rect r="r" b="b" t="t" l="l"/>
              <a:pathLst>
                <a:path h="3503919" w="3503919">
                  <a:moveTo>
                    <a:pt x="0" y="0"/>
                  </a:moveTo>
                  <a:lnTo>
                    <a:pt x="3503919" y="0"/>
                  </a:lnTo>
                  <a:lnTo>
                    <a:pt x="3503919" y="3503919"/>
                  </a:lnTo>
                  <a:lnTo>
                    <a:pt x="0" y="3503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50857" y="1051893"/>
              <a:ext cx="5140119" cy="3181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45"/>
                </a:lnSpc>
              </a:pPr>
              <a:r>
                <a:rPr lang="en-US" b="true" sz="3650">
                  <a:solidFill>
                    <a:srgbClr val="010A4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We doen (nog) niets.</a:t>
              </a:r>
              <a:r>
                <a:rPr lang="en-US" sz="3650">
                  <a:solidFill>
                    <a:srgbClr val="010A4F"/>
                  </a:solidFill>
                  <a:latin typeface="Roboto"/>
                  <a:ea typeface="Roboto"/>
                  <a:cs typeface="Roboto"/>
                  <a:sym typeface="Roboto"/>
                </a:rPr>
                <a:t> Andere dingen zijn belangrijker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6938757" y="1342334"/>
              <a:ext cx="2741267" cy="16811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23"/>
                </a:lnSpc>
              </a:pPr>
              <a:r>
                <a:rPr lang="en-US" sz="2556">
                  <a:solidFill>
                    <a:srgbClr val="010A4F"/>
                  </a:solidFill>
                  <a:latin typeface="Roboto"/>
                  <a:ea typeface="Roboto"/>
                  <a:cs typeface="Roboto"/>
                  <a:sym typeface="Roboto"/>
                </a:rPr>
                <a:t>We willen wel, maar weten niet hoe. </a:t>
              </a:r>
            </a:p>
          </p:txBody>
        </p:sp>
        <p:sp>
          <p:nvSpPr>
            <p:cNvPr name="Freeform 10" id="10"/>
            <p:cNvSpPr/>
            <p:nvPr/>
          </p:nvSpPr>
          <p:spPr>
            <a:xfrm flipH="true" flipV="false" rot="0">
              <a:off x="3703024" y="6818664"/>
              <a:ext cx="3316091" cy="3316091"/>
            </a:xfrm>
            <a:custGeom>
              <a:avLst/>
              <a:gdLst/>
              <a:ahLst/>
              <a:cxnLst/>
              <a:rect r="r" b="b" t="t" l="l"/>
              <a:pathLst>
                <a:path h="3316091" w="3316091">
                  <a:moveTo>
                    <a:pt x="3316092" y="0"/>
                  </a:moveTo>
                  <a:lnTo>
                    <a:pt x="0" y="0"/>
                  </a:lnTo>
                  <a:lnTo>
                    <a:pt x="0" y="3316092"/>
                  </a:lnTo>
                  <a:lnTo>
                    <a:pt x="3316092" y="3316092"/>
                  </a:lnTo>
                  <a:lnTo>
                    <a:pt x="3316092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4060862" y="7881840"/>
              <a:ext cx="2465305" cy="16716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23"/>
                </a:lnSpc>
              </a:pPr>
              <a:r>
                <a:rPr lang="en-US" sz="2556">
                  <a:solidFill>
                    <a:srgbClr val="010A4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We zijn al aardig op weg.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321900" y="6201161"/>
              <a:ext cx="2860120" cy="14492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10"/>
                </a:lnSpc>
                <a:spcBef>
                  <a:spcPct val="0"/>
                </a:spcBef>
              </a:pPr>
              <a:r>
                <a:rPr lang="en-US" sz="3106">
                  <a:solidFill>
                    <a:srgbClr val="010A4F"/>
                  </a:solidFill>
                  <a:latin typeface="Roboto"/>
                  <a:ea typeface="Roboto"/>
                  <a:cs typeface="Roboto"/>
                  <a:sym typeface="Roboto"/>
                </a:rPr>
                <a:t>We werken ad hoc</a:t>
              </a:r>
            </a:p>
          </p:txBody>
        </p:sp>
        <p:sp>
          <p:nvSpPr>
            <p:cNvPr name="Freeform 13" id="13"/>
            <p:cNvSpPr/>
            <p:nvPr/>
          </p:nvSpPr>
          <p:spPr>
            <a:xfrm flipH="false" flipV="false" rot="-10800000">
              <a:off x="6730691" y="4717545"/>
              <a:ext cx="4014410" cy="4014410"/>
            </a:xfrm>
            <a:custGeom>
              <a:avLst/>
              <a:gdLst/>
              <a:ahLst/>
              <a:cxnLst/>
              <a:rect r="r" b="b" t="t" l="l"/>
              <a:pathLst>
                <a:path h="4014410" w="4014410">
                  <a:moveTo>
                    <a:pt x="0" y="0"/>
                  </a:moveTo>
                  <a:lnTo>
                    <a:pt x="4014409" y="0"/>
                  </a:lnTo>
                  <a:lnTo>
                    <a:pt x="4014409" y="4014410"/>
                  </a:lnTo>
                  <a:lnTo>
                    <a:pt x="0" y="4014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7019116" y="5732380"/>
              <a:ext cx="3437559" cy="19180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59"/>
                </a:lnSpc>
                <a:spcBef>
                  <a:spcPct val="0"/>
                </a:spcBef>
              </a:pPr>
              <a:r>
                <a:rPr lang="en-US" sz="2717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Hier maken we tijd, geld en beleid voor 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124072" y="1680572"/>
            <a:ext cx="8953702" cy="6925855"/>
            <a:chOff x="0" y="0"/>
            <a:chExt cx="11938269" cy="923447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3869558" y="0"/>
              <a:ext cx="4201870" cy="3475745"/>
            </a:xfrm>
            <a:custGeom>
              <a:avLst/>
              <a:gdLst/>
              <a:ahLst/>
              <a:cxnLst/>
              <a:rect r="r" b="b" t="t" l="l"/>
              <a:pathLst>
                <a:path h="3475745" w="4201870">
                  <a:moveTo>
                    <a:pt x="0" y="0"/>
                  </a:moveTo>
                  <a:lnTo>
                    <a:pt x="4201871" y="0"/>
                  </a:lnTo>
                  <a:lnTo>
                    <a:pt x="4201871" y="3475745"/>
                  </a:lnTo>
                  <a:lnTo>
                    <a:pt x="0" y="3475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919" t="0" r="-919" b="-3261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7418275" y="2189079"/>
              <a:ext cx="4015623" cy="3408260"/>
            </a:xfrm>
            <a:custGeom>
              <a:avLst/>
              <a:gdLst/>
              <a:ahLst/>
              <a:cxnLst/>
              <a:rect r="r" b="b" t="t" l="l"/>
              <a:pathLst>
                <a:path h="3408260" w="4015623">
                  <a:moveTo>
                    <a:pt x="0" y="0"/>
                  </a:moveTo>
                  <a:lnTo>
                    <a:pt x="4015624" y="0"/>
                  </a:lnTo>
                  <a:lnTo>
                    <a:pt x="4015624" y="3408260"/>
                  </a:lnTo>
                  <a:lnTo>
                    <a:pt x="0" y="3408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5929304" y="6071852"/>
              <a:ext cx="6008965" cy="2538788"/>
            </a:xfrm>
            <a:custGeom>
              <a:avLst/>
              <a:gdLst/>
              <a:ahLst/>
              <a:cxnLst/>
              <a:rect r="r" b="b" t="t" l="l"/>
              <a:pathLst>
                <a:path h="2538788" w="6008965">
                  <a:moveTo>
                    <a:pt x="0" y="0"/>
                  </a:moveTo>
                  <a:lnTo>
                    <a:pt x="6008965" y="0"/>
                  </a:lnTo>
                  <a:lnTo>
                    <a:pt x="6008965" y="2538788"/>
                  </a:lnTo>
                  <a:lnTo>
                    <a:pt x="0" y="2538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6071852"/>
              <a:ext cx="4980507" cy="3162622"/>
            </a:xfrm>
            <a:custGeom>
              <a:avLst/>
              <a:gdLst/>
              <a:ahLst/>
              <a:cxnLst/>
              <a:rect r="r" b="b" t="t" l="l"/>
              <a:pathLst>
                <a:path h="3162622" w="4980507">
                  <a:moveTo>
                    <a:pt x="0" y="0"/>
                  </a:moveTo>
                  <a:lnTo>
                    <a:pt x="4980507" y="0"/>
                  </a:lnTo>
                  <a:lnTo>
                    <a:pt x="4980507" y="3162621"/>
                  </a:lnTo>
                  <a:lnTo>
                    <a:pt x="0" y="3162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true" flipV="false" rot="0">
              <a:off x="651918" y="2983521"/>
              <a:ext cx="4592313" cy="3088331"/>
            </a:xfrm>
            <a:custGeom>
              <a:avLst/>
              <a:gdLst/>
              <a:ahLst/>
              <a:cxnLst/>
              <a:rect r="r" b="b" t="t" l="l"/>
              <a:pathLst>
                <a:path h="3088331" w="4592313">
                  <a:moveTo>
                    <a:pt x="4592313" y="0"/>
                  </a:moveTo>
                  <a:lnTo>
                    <a:pt x="0" y="0"/>
                  </a:lnTo>
                  <a:lnTo>
                    <a:pt x="0" y="3088331"/>
                  </a:lnTo>
                  <a:lnTo>
                    <a:pt x="4592313" y="3088331"/>
                  </a:lnTo>
                  <a:lnTo>
                    <a:pt x="4592313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3869558" y="823757"/>
              <a:ext cx="4119492" cy="10244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2"/>
                </a:lnSpc>
              </a:pPr>
              <a:r>
                <a:rPr lang="en-US" sz="3301" spc="19">
                  <a:solidFill>
                    <a:srgbClr val="010A4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ZE DOEN GEWOON MEE 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7527810" y="3226323"/>
              <a:ext cx="3796554" cy="9451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35"/>
                </a:lnSpc>
              </a:pPr>
              <a:r>
                <a:rPr lang="en-US" sz="3018" spc="18">
                  <a:solidFill>
                    <a:srgbClr val="010A4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ER IS GEEN BUDGET/FTE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32723" y="7379617"/>
              <a:ext cx="3536835" cy="529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66"/>
                </a:lnSpc>
              </a:pPr>
              <a:r>
                <a:rPr lang="en-US" sz="3174" spc="19">
                  <a:solidFill>
                    <a:srgbClr val="010A4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HOE DAN?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6181367" y="6665260"/>
              <a:ext cx="5140263" cy="11729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61"/>
                </a:lnSpc>
              </a:pPr>
              <a:r>
                <a:rPr lang="en-US" sz="2649">
                  <a:solidFill>
                    <a:srgbClr val="010A4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Doe eerst maar .... 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64">
                  <a:solidFill>
                    <a:srgbClr val="010A4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Stapelen kan altijd nog !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150815">
              <a:off x="356217" y="3782647"/>
              <a:ext cx="4867445" cy="11781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05"/>
                </a:lnSpc>
                <a:spcBef>
                  <a:spcPct val="0"/>
                </a:spcBef>
              </a:pPr>
              <a:r>
                <a:rPr lang="en-US" b="true" sz="2539">
                  <a:solidFill>
                    <a:srgbClr val="010A4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Elke docent kan toch helpen met NT2?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A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14145" y="1216291"/>
            <a:ext cx="13859711" cy="8042009"/>
            <a:chOff x="0" y="0"/>
            <a:chExt cx="3650294" cy="21180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50294" cy="2118060"/>
            </a:xfrm>
            <a:custGeom>
              <a:avLst/>
              <a:gdLst/>
              <a:ahLst/>
              <a:cxnLst/>
              <a:rect r="r" b="b" t="t" l="l"/>
              <a:pathLst>
                <a:path h="2118060" w="3650294">
                  <a:moveTo>
                    <a:pt x="0" y="0"/>
                  </a:moveTo>
                  <a:lnTo>
                    <a:pt x="3650294" y="0"/>
                  </a:lnTo>
                  <a:lnTo>
                    <a:pt x="3650294" y="2118060"/>
                  </a:lnTo>
                  <a:lnTo>
                    <a:pt x="0" y="2118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650294" cy="21561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95138" y="1028700"/>
            <a:ext cx="3542632" cy="2019301"/>
          </a:xfrm>
          <a:custGeom>
            <a:avLst/>
            <a:gdLst/>
            <a:ahLst/>
            <a:cxnLst/>
            <a:rect r="r" b="b" t="t" l="l"/>
            <a:pathLst>
              <a:path h="2019301" w="3542632">
                <a:moveTo>
                  <a:pt x="0" y="0"/>
                </a:moveTo>
                <a:lnTo>
                  <a:pt x="3542632" y="0"/>
                </a:lnTo>
                <a:lnTo>
                  <a:pt x="3542632" y="2019301"/>
                </a:lnTo>
                <a:lnTo>
                  <a:pt x="0" y="20193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666454" y="1446911"/>
            <a:ext cx="12955092" cy="8840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15"/>
              </a:lnSpc>
            </a:pPr>
            <a:r>
              <a:rPr lang="en-US" sz="4799" b="true">
                <a:solidFill>
                  <a:srgbClr val="000000"/>
                </a:solidFill>
                <a:latin typeface="Recoleta Bold"/>
                <a:ea typeface="Recoleta Bold"/>
                <a:cs typeface="Recoleta Bold"/>
                <a:sym typeface="Recoleta Bold"/>
              </a:rPr>
              <a:t>Het eerlijke verhaal:</a:t>
            </a:r>
          </a:p>
          <a:p>
            <a:pPr algn="ctr">
              <a:lnSpc>
                <a:spcPts val="6815"/>
              </a:lnSpc>
            </a:pPr>
            <a:r>
              <a:rPr lang="en-US" sz="4799" b="true">
                <a:solidFill>
                  <a:srgbClr val="000000"/>
                </a:solidFill>
                <a:latin typeface="Recoleta Bold"/>
                <a:ea typeface="Recoleta Bold"/>
                <a:cs typeface="Recoleta Bold"/>
                <a:sym typeface="Recoleta Bold"/>
              </a:rPr>
              <a:t>Hoe wij dat op het Willem2 hebben aangepakt.</a:t>
            </a:r>
          </a:p>
          <a:p>
            <a:pPr algn="l">
              <a:lnSpc>
                <a:spcPts val="5680"/>
              </a:lnSpc>
            </a:pPr>
          </a:p>
          <a:p>
            <a:pPr algn="l">
              <a:lnSpc>
                <a:spcPts val="5680"/>
              </a:lnSpc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Aan het eind van deze workshop heb je een indruk van:</a:t>
            </a:r>
          </a:p>
          <a:p>
            <a:pPr algn="l">
              <a:lnSpc>
                <a:spcPts val="5680"/>
              </a:lnSpc>
            </a:pPr>
          </a:p>
          <a:p>
            <a:pPr algn="l" marL="863601" indent="-431801" lvl="1">
              <a:lnSpc>
                <a:spcPts val="568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Onze beginsituatie en onze doelen</a:t>
            </a:r>
          </a:p>
          <a:p>
            <a:pPr algn="l" marL="863601" indent="-431801" lvl="1">
              <a:lnSpc>
                <a:spcPts val="568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Het proces dat we op het Willem2 hebben doorlopen</a:t>
            </a:r>
          </a:p>
          <a:p>
            <a:pPr algn="l" marL="863601" indent="-431801" lvl="1">
              <a:lnSpc>
                <a:spcPts val="568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 praktische uitwerking</a:t>
            </a:r>
          </a:p>
          <a:p>
            <a:pPr algn="l">
              <a:lnSpc>
                <a:spcPts val="5680"/>
              </a:lnSpc>
            </a:pPr>
          </a:p>
          <a:p>
            <a:pPr algn="l">
              <a:lnSpc>
                <a:spcPts val="5680"/>
              </a:lnSpc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 kun je op basis hiervan je eigen proces bepalen.</a:t>
            </a:r>
          </a:p>
          <a:p>
            <a:pPr algn="l">
              <a:lnSpc>
                <a:spcPts val="5680"/>
              </a:lnSpc>
            </a:pPr>
          </a:p>
          <a:p>
            <a:pPr algn="l">
              <a:lnSpc>
                <a:spcPts val="568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7309381" y="9528268"/>
            <a:ext cx="465031" cy="465031"/>
          </a:xfrm>
          <a:custGeom>
            <a:avLst/>
            <a:gdLst/>
            <a:ahLst/>
            <a:cxnLst/>
            <a:rect r="r" b="b" t="t" l="l"/>
            <a:pathLst>
              <a:path h="465031" w="465031">
                <a:moveTo>
                  <a:pt x="0" y="0"/>
                </a:moveTo>
                <a:lnTo>
                  <a:pt x="465031" y="0"/>
                </a:lnTo>
                <a:lnTo>
                  <a:pt x="465031" y="465032"/>
                </a:lnTo>
                <a:lnTo>
                  <a:pt x="0" y="4650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A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14145" y="1216291"/>
            <a:ext cx="13859711" cy="7147712"/>
            <a:chOff x="0" y="0"/>
            <a:chExt cx="3650294" cy="18825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50294" cy="1882525"/>
            </a:xfrm>
            <a:custGeom>
              <a:avLst/>
              <a:gdLst/>
              <a:ahLst/>
              <a:cxnLst/>
              <a:rect r="r" b="b" t="t" l="l"/>
              <a:pathLst>
                <a:path h="1882525" w="3650294">
                  <a:moveTo>
                    <a:pt x="0" y="0"/>
                  </a:moveTo>
                  <a:lnTo>
                    <a:pt x="3650294" y="0"/>
                  </a:lnTo>
                  <a:lnTo>
                    <a:pt x="3650294" y="1882525"/>
                  </a:lnTo>
                  <a:lnTo>
                    <a:pt x="0" y="188252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650294" cy="1920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532320" y="999236"/>
            <a:ext cx="9223360" cy="4144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15"/>
              </a:lnSpc>
            </a:pPr>
          </a:p>
          <a:p>
            <a:pPr algn="ctr">
              <a:lnSpc>
                <a:spcPts val="5680"/>
              </a:lnSpc>
            </a:pPr>
          </a:p>
          <a:p>
            <a:pPr algn="l" marL="863601" indent="-431801" lvl="1">
              <a:lnSpc>
                <a:spcPts val="5680"/>
              </a:lnSpc>
              <a:buFont typeface="Arial"/>
              <a:buChar char="•"/>
            </a:pPr>
            <a:r>
              <a:rPr lang="en-US" b="true" sz="4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Onze beginsituatie en onze doelen</a:t>
            </a:r>
          </a:p>
          <a:p>
            <a:pPr algn="l">
              <a:lnSpc>
                <a:spcPts val="3550"/>
              </a:lnSpc>
            </a:pPr>
          </a:p>
          <a:p>
            <a:pPr algn="l">
              <a:lnSpc>
                <a:spcPts val="5680"/>
              </a:lnSpc>
            </a:pPr>
          </a:p>
          <a:p>
            <a:pPr algn="l">
              <a:lnSpc>
                <a:spcPts val="5680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566721" y="3656597"/>
            <a:ext cx="5795493" cy="4114800"/>
          </a:xfrm>
          <a:custGeom>
            <a:avLst/>
            <a:gdLst/>
            <a:ahLst/>
            <a:cxnLst/>
            <a:rect r="r" b="b" t="t" l="l"/>
            <a:pathLst>
              <a:path h="4114800" w="5795493">
                <a:moveTo>
                  <a:pt x="0" y="0"/>
                </a:moveTo>
                <a:lnTo>
                  <a:pt x="5795493" y="0"/>
                </a:lnTo>
                <a:lnTo>
                  <a:pt x="57954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A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4403" y="977452"/>
            <a:ext cx="16019194" cy="8406433"/>
            <a:chOff x="0" y="0"/>
            <a:chExt cx="2593379" cy="13609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93379" cy="1360934"/>
            </a:xfrm>
            <a:custGeom>
              <a:avLst/>
              <a:gdLst/>
              <a:ahLst/>
              <a:cxnLst/>
              <a:rect r="r" b="b" t="t" l="l"/>
              <a:pathLst>
                <a:path h="1360934" w="2593379">
                  <a:moveTo>
                    <a:pt x="0" y="0"/>
                  </a:moveTo>
                  <a:lnTo>
                    <a:pt x="2593379" y="0"/>
                  </a:lnTo>
                  <a:lnTo>
                    <a:pt x="2593379" y="1360934"/>
                  </a:lnTo>
                  <a:lnTo>
                    <a:pt x="0" y="1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525718" y="1028700"/>
            <a:ext cx="7080986" cy="5431438"/>
          </a:xfrm>
          <a:custGeom>
            <a:avLst/>
            <a:gdLst/>
            <a:ahLst/>
            <a:cxnLst/>
            <a:rect r="r" b="b" t="t" l="l"/>
            <a:pathLst>
              <a:path h="5431438" w="7080986">
                <a:moveTo>
                  <a:pt x="0" y="0"/>
                </a:moveTo>
                <a:lnTo>
                  <a:pt x="7080986" y="0"/>
                </a:lnTo>
                <a:lnTo>
                  <a:pt x="7080986" y="5431438"/>
                </a:lnTo>
                <a:lnTo>
                  <a:pt x="0" y="5431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573194" y="1568952"/>
            <a:ext cx="5719277" cy="6732489"/>
          </a:xfrm>
          <a:custGeom>
            <a:avLst/>
            <a:gdLst/>
            <a:ahLst/>
            <a:cxnLst/>
            <a:rect r="r" b="b" t="t" l="l"/>
            <a:pathLst>
              <a:path h="6732489" w="5719277">
                <a:moveTo>
                  <a:pt x="0" y="0"/>
                </a:moveTo>
                <a:lnTo>
                  <a:pt x="5719278" y="0"/>
                </a:lnTo>
                <a:lnTo>
                  <a:pt x="5719278" y="6732489"/>
                </a:lnTo>
                <a:lnTo>
                  <a:pt x="0" y="67324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6188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074840" y="6852189"/>
            <a:ext cx="7329540" cy="2098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9"/>
              </a:lnSpc>
              <a:spcBef>
                <a:spcPct val="0"/>
              </a:spcBef>
            </a:pPr>
            <a:r>
              <a:rPr lang="en-US" b="true" sz="4299" spc="-42">
                <a:solidFill>
                  <a:srgbClr val="000000"/>
                </a:solidFill>
                <a:latin typeface="Recoleta Bold"/>
                <a:ea typeface="Recoleta Bold"/>
                <a:cs typeface="Recoleta Bold"/>
                <a:sym typeface="Recoleta Bold"/>
              </a:rPr>
              <a:t>“Welkom, wie je ook bent. </a:t>
            </a:r>
          </a:p>
          <a:p>
            <a:pPr algn="ctr">
              <a:lnSpc>
                <a:spcPts val="5589"/>
              </a:lnSpc>
              <a:spcBef>
                <a:spcPct val="0"/>
              </a:spcBef>
            </a:pPr>
            <a:r>
              <a:rPr lang="en-US" b="true" sz="4299" spc="-42">
                <a:solidFill>
                  <a:srgbClr val="000000"/>
                </a:solidFill>
                <a:latin typeface="Recoleta Bold"/>
                <a:ea typeface="Recoleta Bold"/>
                <a:cs typeface="Recoleta Bold"/>
                <a:sym typeface="Recoleta Bold"/>
              </a:rPr>
              <a:t>Durf te groeien, </a:t>
            </a:r>
          </a:p>
          <a:p>
            <a:pPr algn="ctr">
              <a:lnSpc>
                <a:spcPts val="5589"/>
              </a:lnSpc>
              <a:spcBef>
                <a:spcPct val="0"/>
              </a:spcBef>
            </a:pPr>
            <a:r>
              <a:rPr lang="en-US" b="true" sz="4299" spc="-42">
                <a:solidFill>
                  <a:srgbClr val="000000"/>
                </a:solidFill>
                <a:latin typeface="Recoleta Bold"/>
                <a:ea typeface="Recoleta Bold"/>
                <a:cs typeface="Recoleta Bold"/>
                <a:sym typeface="Recoleta Bold"/>
              </a:rPr>
              <a:t>durf te verbinden.”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7309381" y="9528268"/>
            <a:ext cx="465031" cy="465031"/>
          </a:xfrm>
          <a:custGeom>
            <a:avLst/>
            <a:gdLst/>
            <a:ahLst/>
            <a:cxnLst/>
            <a:rect r="r" b="b" t="t" l="l"/>
            <a:pathLst>
              <a:path h="465031" w="465031">
                <a:moveTo>
                  <a:pt x="0" y="0"/>
                </a:moveTo>
                <a:lnTo>
                  <a:pt x="465031" y="0"/>
                </a:lnTo>
                <a:lnTo>
                  <a:pt x="465031" y="465032"/>
                </a:lnTo>
                <a:lnTo>
                  <a:pt x="0" y="465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99A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4403" y="940284"/>
            <a:ext cx="16019194" cy="8406433"/>
            <a:chOff x="0" y="0"/>
            <a:chExt cx="2593379" cy="13609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93379" cy="1360934"/>
            </a:xfrm>
            <a:custGeom>
              <a:avLst/>
              <a:gdLst/>
              <a:ahLst/>
              <a:cxnLst/>
              <a:rect r="r" b="b" t="t" l="l"/>
              <a:pathLst>
                <a:path h="1360934" w="2593379">
                  <a:moveTo>
                    <a:pt x="0" y="0"/>
                  </a:moveTo>
                  <a:lnTo>
                    <a:pt x="2593379" y="0"/>
                  </a:lnTo>
                  <a:lnTo>
                    <a:pt x="2593379" y="1360934"/>
                  </a:lnTo>
                  <a:lnTo>
                    <a:pt x="0" y="1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069329" y="1366399"/>
            <a:ext cx="7074671" cy="7074671"/>
            <a:chOff x="0" y="0"/>
            <a:chExt cx="9432895" cy="9432895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9432895" cy="9432895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0E184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5956921" y="2978461"/>
              <a:ext cx="3475974" cy="3475974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8B33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477696" y="3142053"/>
              <a:ext cx="4653145" cy="33123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53"/>
                </a:lnSpc>
              </a:pPr>
              <a:r>
                <a:rPr lang="en-US" b="true" sz="3041" spc="-3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Vaklessen </a:t>
              </a:r>
            </a:p>
            <a:p>
              <a:pPr algn="l" marL="656573" indent="-328286" lvl="1">
                <a:lnSpc>
                  <a:spcPts val="3953"/>
                </a:lnSpc>
                <a:buFont typeface="Arial"/>
                <a:buChar char="•"/>
              </a:pPr>
              <a:r>
                <a:rPr lang="en-US" sz="3041" spc="-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25 talige lessen</a:t>
              </a:r>
            </a:p>
            <a:p>
              <a:pPr algn="l" marL="656573" indent="-328286" lvl="1">
                <a:lnSpc>
                  <a:spcPts val="3953"/>
                </a:lnSpc>
                <a:buFont typeface="Arial"/>
                <a:buChar char="•"/>
              </a:pPr>
              <a:r>
                <a:rPr lang="en-US" sz="3041" spc="-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6 doe-lessen, incl. talige instructie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5956921" y="4139786"/>
              <a:ext cx="3475974" cy="13169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53"/>
                </a:lnSpc>
              </a:pPr>
              <a:r>
                <a:rPr lang="en-US" sz="3041" spc="-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3-4 lessen</a:t>
              </a:r>
            </a:p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3041" spc="-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Nederlands 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0243152" y="1955528"/>
            <a:ext cx="5484505" cy="7002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80"/>
              </a:lnSpc>
            </a:pPr>
            <a:r>
              <a:rPr lang="en-US" sz="5600" spc="-56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Beginsituatie</a:t>
            </a:r>
          </a:p>
          <a:p>
            <a:pPr algn="l">
              <a:lnSpc>
                <a:spcPts val="7280"/>
              </a:lnSpc>
            </a:pPr>
          </a:p>
          <a:p>
            <a:pPr algn="l">
              <a:lnSpc>
                <a:spcPts val="7280"/>
              </a:lnSpc>
            </a:pPr>
          </a:p>
          <a:p>
            <a:pPr algn="l">
              <a:lnSpc>
                <a:spcPts val="7280"/>
              </a:lnSpc>
            </a:pPr>
            <a:r>
              <a:rPr lang="en-US" sz="5600" spc="-56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Doelen</a:t>
            </a:r>
          </a:p>
          <a:p>
            <a:pPr algn="l">
              <a:lnSpc>
                <a:spcPts val="7280"/>
              </a:lnSpc>
            </a:pPr>
          </a:p>
          <a:p>
            <a:pPr algn="l">
              <a:lnSpc>
                <a:spcPts val="7280"/>
              </a:lnSpc>
            </a:pPr>
          </a:p>
          <a:p>
            <a:pPr algn="l">
              <a:lnSpc>
                <a:spcPts val="7280"/>
              </a:lnSpc>
            </a:pPr>
            <a:r>
              <a:rPr lang="en-US" sz="5600" spc="-56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Hoe</a:t>
            </a:r>
          </a:p>
          <a:p>
            <a:pPr algn="l">
              <a:lnSpc>
                <a:spcPts val="416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E1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106" y="1143332"/>
            <a:ext cx="16019194" cy="8406433"/>
            <a:chOff x="0" y="0"/>
            <a:chExt cx="2593379" cy="13609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93379" cy="1360934"/>
            </a:xfrm>
            <a:custGeom>
              <a:avLst/>
              <a:gdLst/>
              <a:ahLst/>
              <a:cxnLst/>
              <a:rect r="r" b="b" t="t" l="l"/>
              <a:pathLst>
                <a:path h="1360934" w="2593379">
                  <a:moveTo>
                    <a:pt x="0" y="0"/>
                  </a:moveTo>
                  <a:lnTo>
                    <a:pt x="2593379" y="0"/>
                  </a:lnTo>
                  <a:lnTo>
                    <a:pt x="2593379" y="1360934"/>
                  </a:lnTo>
                  <a:lnTo>
                    <a:pt x="0" y="1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313993" y="1909077"/>
            <a:ext cx="6140817" cy="7192758"/>
          </a:xfrm>
          <a:custGeom>
            <a:avLst/>
            <a:gdLst/>
            <a:ahLst/>
            <a:cxnLst/>
            <a:rect r="r" b="b" t="t" l="l"/>
            <a:pathLst>
              <a:path h="7192758" w="6140817">
                <a:moveTo>
                  <a:pt x="0" y="0"/>
                </a:moveTo>
                <a:lnTo>
                  <a:pt x="6140817" y="0"/>
                </a:lnTo>
                <a:lnTo>
                  <a:pt x="6140817" y="7192758"/>
                </a:lnTo>
                <a:lnTo>
                  <a:pt x="0" y="71927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303497" y="3484608"/>
            <a:ext cx="4791814" cy="4176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19"/>
              </a:lnSpc>
            </a:pPr>
            <a:r>
              <a:rPr lang="en-US" b="true" sz="6399" spc="-63">
                <a:solidFill>
                  <a:srgbClr val="000000"/>
                </a:solidFill>
                <a:latin typeface="Recoleta Bold"/>
                <a:ea typeface="Recoleta Bold"/>
                <a:cs typeface="Recoleta Bold"/>
                <a:sym typeface="Recoleta Bold"/>
              </a:rPr>
              <a:t>Dit is nodig </a:t>
            </a:r>
          </a:p>
          <a:p>
            <a:pPr algn="ctr">
              <a:lnSpc>
                <a:spcPts val="8319"/>
              </a:lnSpc>
            </a:pPr>
            <a:r>
              <a:rPr lang="en-US" b="true" sz="6399" spc="-63">
                <a:solidFill>
                  <a:srgbClr val="000000"/>
                </a:solidFill>
                <a:latin typeface="Recoleta Bold"/>
                <a:ea typeface="Recoleta Bold"/>
                <a:cs typeface="Recoleta Bold"/>
                <a:sym typeface="Recoleta Bold"/>
              </a:rPr>
              <a:t>en </a:t>
            </a:r>
          </a:p>
          <a:p>
            <a:pPr algn="ctr">
              <a:lnSpc>
                <a:spcPts val="8319"/>
              </a:lnSpc>
              <a:spcBef>
                <a:spcPct val="0"/>
              </a:spcBef>
            </a:pPr>
            <a:r>
              <a:rPr lang="en-US" b="true" sz="6399" spc="-63">
                <a:solidFill>
                  <a:srgbClr val="000000"/>
                </a:solidFill>
                <a:latin typeface="Recoleta Bold"/>
                <a:ea typeface="Recoleta Bold"/>
                <a:cs typeface="Recoleta Bold"/>
                <a:sym typeface="Recoleta Bold"/>
              </a:rPr>
              <a:t>we gaan ervoor!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E1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91878" y="1028700"/>
            <a:ext cx="15567422" cy="8406433"/>
            <a:chOff x="0" y="0"/>
            <a:chExt cx="2520241" cy="13609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20241" cy="1360934"/>
            </a:xfrm>
            <a:custGeom>
              <a:avLst/>
              <a:gdLst/>
              <a:ahLst/>
              <a:cxnLst/>
              <a:rect r="r" b="b" t="t" l="l"/>
              <a:pathLst>
                <a:path h="1360934" w="2520241">
                  <a:moveTo>
                    <a:pt x="0" y="0"/>
                  </a:moveTo>
                  <a:lnTo>
                    <a:pt x="2520241" y="0"/>
                  </a:lnTo>
                  <a:lnTo>
                    <a:pt x="2520241" y="1360934"/>
                  </a:lnTo>
                  <a:lnTo>
                    <a:pt x="0" y="1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2520620">
            <a:off x="921996" y="287035"/>
            <a:ext cx="9733914" cy="9356725"/>
          </a:xfrm>
          <a:custGeom>
            <a:avLst/>
            <a:gdLst/>
            <a:ahLst/>
            <a:cxnLst/>
            <a:rect r="r" b="b" t="t" l="l"/>
            <a:pathLst>
              <a:path h="9356725" w="9733914">
                <a:moveTo>
                  <a:pt x="0" y="0"/>
                </a:moveTo>
                <a:lnTo>
                  <a:pt x="9733914" y="0"/>
                </a:lnTo>
                <a:lnTo>
                  <a:pt x="9733914" y="9356725"/>
                </a:lnTo>
                <a:lnTo>
                  <a:pt x="0" y="9356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520620">
            <a:off x="10804100" y="287035"/>
            <a:ext cx="9733914" cy="9356725"/>
          </a:xfrm>
          <a:custGeom>
            <a:avLst/>
            <a:gdLst/>
            <a:ahLst/>
            <a:cxnLst/>
            <a:rect r="r" b="b" t="t" l="l"/>
            <a:pathLst>
              <a:path h="9356725" w="9733914">
                <a:moveTo>
                  <a:pt x="0" y="0"/>
                </a:moveTo>
                <a:lnTo>
                  <a:pt x="9733915" y="0"/>
                </a:lnTo>
                <a:lnTo>
                  <a:pt x="9733915" y="9356725"/>
                </a:lnTo>
                <a:lnTo>
                  <a:pt x="0" y="9356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1735348">
            <a:off x="11630734" y="2378847"/>
            <a:ext cx="4201679" cy="2382328"/>
            <a:chOff x="0" y="0"/>
            <a:chExt cx="5602239" cy="31764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602239" cy="3176438"/>
            </a:xfrm>
            <a:custGeom>
              <a:avLst/>
              <a:gdLst/>
              <a:ahLst/>
              <a:cxnLst/>
              <a:rect r="r" b="b" t="t" l="l"/>
              <a:pathLst>
                <a:path h="3176438" w="5602239">
                  <a:moveTo>
                    <a:pt x="0" y="0"/>
                  </a:moveTo>
                  <a:lnTo>
                    <a:pt x="5602239" y="0"/>
                  </a:lnTo>
                  <a:lnTo>
                    <a:pt x="5602239" y="3176438"/>
                  </a:lnTo>
                  <a:lnTo>
                    <a:pt x="0" y="317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1195034"/>
              <a:ext cx="5602239" cy="738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52"/>
                </a:lnSpc>
                <a:spcBef>
                  <a:spcPct val="0"/>
                </a:spcBef>
              </a:pPr>
              <a:r>
                <a:rPr lang="en-US" sz="3424" spc="-34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WG Taalbeleid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1718929">
            <a:off x="1958171" y="3110677"/>
            <a:ext cx="3564489" cy="2021045"/>
            <a:chOff x="0" y="0"/>
            <a:chExt cx="4752652" cy="269472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52652" cy="2694726"/>
            </a:xfrm>
            <a:custGeom>
              <a:avLst/>
              <a:gdLst/>
              <a:ahLst/>
              <a:cxnLst/>
              <a:rect r="r" b="b" t="t" l="l"/>
              <a:pathLst>
                <a:path h="2694726" w="4752652">
                  <a:moveTo>
                    <a:pt x="0" y="0"/>
                  </a:moveTo>
                  <a:lnTo>
                    <a:pt x="4752652" y="0"/>
                  </a:lnTo>
                  <a:lnTo>
                    <a:pt x="4752652" y="2694726"/>
                  </a:lnTo>
                  <a:lnTo>
                    <a:pt x="0" y="2694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1016108"/>
              <a:ext cx="4752652" cy="6244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77"/>
                </a:lnSpc>
                <a:spcBef>
                  <a:spcPct val="0"/>
                </a:spcBef>
              </a:pPr>
              <a:r>
                <a:rPr lang="en-US" sz="2905" spc="-2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Nieuwbouw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-1402536">
            <a:off x="315514" y="6401985"/>
            <a:ext cx="4416410" cy="2504079"/>
            <a:chOff x="0" y="0"/>
            <a:chExt cx="5888547" cy="333877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888547" cy="3338772"/>
            </a:xfrm>
            <a:custGeom>
              <a:avLst/>
              <a:gdLst/>
              <a:ahLst/>
              <a:cxnLst/>
              <a:rect r="r" b="b" t="t" l="l"/>
              <a:pathLst>
                <a:path h="3338772" w="5888547">
                  <a:moveTo>
                    <a:pt x="0" y="0"/>
                  </a:moveTo>
                  <a:lnTo>
                    <a:pt x="5888547" y="0"/>
                  </a:lnTo>
                  <a:lnTo>
                    <a:pt x="5888547" y="3338772"/>
                  </a:lnTo>
                  <a:lnTo>
                    <a:pt x="0" y="3338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0" y="1268066"/>
              <a:ext cx="5888547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spc="-3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Juiste personen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5444527" y="5305767"/>
            <a:ext cx="4824693" cy="4365743"/>
            <a:chOff x="0" y="0"/>
            <a:chExt cx="6432924" cy="5820991"/>
          </a:xfrm>
        </p:grpSpPr>
        <p:sp>
          <p:nvSpPr>
            <p:cNvPr name="Freeform 16" id="16"/>
            <p:cNvSpPr/>
            <p:nvPr/>
          </p:nvSpPr>
          <p:spPr>
            <a:xfrm flipH="false" flipV="false" rot="-2085369">
              <a:off x="406885" y="1317481"/>
              <a:ext cx="5619154" cy="3186029"/>
            </a:xfrm>
            <a:custGeom>
              <a:avLst/>
              <a:gdLst/>
              <a:ahLst/>
              <a:cxnLst/>
              <a:rect r="r" b="b" t="t" l="l"/>
              <a:pathLst>
                <a:path h="3186029" w="5619154">
                  <a:moveTo>
                    <a:pt x="0" y="0"/>
                  </a:moveTo>
                  <a:lnTo>
                    <a:pt x="5619154" y="0"/>
                  </a:lnTo>
                  <a:lnTo>
                    <a:pt x="5619154" y="3186029"/>
                  </a:lnTo>
                  <a:lnTo>
                    <a:pt x="0" y="3186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-2085369">
              <a:off x="393310" y="2520515"/>
              <a:ext cx="5619154" cy="7408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65"/>
                </a:lnSpc>
                <a:spcBef>
                  <a:spcPct val="0"/>
                </a:spcBef>
              </a:pPr>
              <a:r>
                <a:rPr lang="en-US" sz="3435" spc="-34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Schoolplan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669270" y="5143500"/>
            <a:ext cx="5653207" cy="5115444"/>
            <a:chOff x="0" y="0"/>
            <a:chExt cx="7537609" cy="6820592"/>
          </a:xfrm>
        </p:grpSpPr>
        <p:sp>
          <p:nvSpPr>
            <p:cNvPr name="Freeform 19" id="19"/>
            <p:cNvSpPr/>
            <p:nvPr/>
          </p:nvSpPr>
          <p:spPr>
            <a:xfrm flipH="false" flipV="false" rot="-2085369">
              <a:off x="476757" y="1543724"/>
              <a:ext cx="6584096" cy="3733145"/>
            </a:xfrm>
            <a:custGeom>
              <a:avLst/>
              <a:gdLst/>
              <a:ahLst/>
              <a:cxnLst/>
              <a:rect r="r" b="b" t="t" l="l"/>
              <a:pathLst>
                <a:path h="3733145" w="6584096">
                  <a:moveTo>
                    <a:pt x="0" y="0"/>
                  </a:moveTo>
                  <a:lnTo>
                    <a:pt x="6584095" y="0"/>
                  </a:lnTo>
                  <a:lnTo>
                    <a:pt x="6584095" y="3733145"/>
                  </a:lnTo>
                  <a:lnTo>
                    <a:pt x="0" y="3733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-2085369">
              <a:off x="463182" y="2960796"/>
              <a:ext cx="6584096" cy="8598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32"/>
                </a:lnSpc>
                <a:spcBef>
                  <a:spcPct val="0"/>
                </a:spcBef>
              </a:pPr>
              <a:r>
                <a:rPr lang="en-US" sz="4025" spc="-4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Goodwill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4050454" y="1303436"/>
            <a:ext cx="10392546" cy="785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69"/>
              </a:lnSpc>
              <a:spcBef>
                <a:spcPct val="0"/>
              </a:spcBef>
            </a:pPr>
            <a:r>
              <a:rPr lang="en-US" b="true" sz="4899" spc="-48">
                <a:solidFill>
                  <a:srgbClr val="000000"/>
                </a:solidFill>
                <a:latin typeface="Recoleta Bold"/>
                <a:ea typeface="Recoleta Bold"/>
                <a:cs typeface="Recoleta Bold"/>
                <a:sym typeface="Recoleta Bold"/>
              </a:rPr>
              <a:t>Bevorderend voor het hele proces: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DAG4TUiwUQU</dc:identifier>
  <dcterms:modified xsi:type="dcterms:W3CDTF">2011-08-01T06:04:30Z</dcterms:modified>
  <cp:revision>1</cp:revision>
  <dc:title>Presentatieversie Geef nieuwkomers eenen eerlijke kans</dc:title>
</cp:coreProperties>
</file>